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15" r:id="rId5"/>
    <p:sldId id="2147375597" r:id="rId6"/>
    <p:sldId id="262" r:id="rId7"/>
    <p:sldId id="2147375619" r:id="rId8"/>
    <p:sldId id="5305" r:id="rId9"/>
    <p:sldId id="299" r:id="rId10"/>
    <p:sldId id="2147375620" r:id="rId11"/>
    <p:sldId id="2147375621" r:id="rId12"/>
    <p:sldId id="2147375625" r:id="rId13"/>
    <p:sldId id="2147375624" r:id="rId14"/>
    <p:sldId id="2147375622" r:id="rId15"/>
    <p:sldId id="2147375623" r:id="rId16"/>
    <p:sldId id="214737559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Format med tema 2 - dekorfär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örkt format 1 - Dekorfär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örkt format 1 - Dekorfär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Format med tema 2 - dekorfär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6" autoAdjust="0"/>
    <p:restoredTop sz="81413"/>
  </p:normalViewPr>
  <p:slideViewPr>
    <p:cSldViewPr snapToGrid="0" showGuides="1">
      <p:cViewPr varScale="1">
        <p:scale>
          <a:sx n="97" d="100"/>
          <a:sy n="97" d="100"/>
        </p:scale>
        <p:origin x="1280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4FB20-CEC6-8E41-8F36-F2B7C653B288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52F0-58AF-2B4C-BD8E-025F66E5B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12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0C5CD-A7B8-69AC-3A57-ADF9F778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EA10C26-6FBD-CA02-0F5B-7356FA48A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537A588-DDC6-39F6-E76E-50BE53D1E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/>
              <a:t>GC30 är styrande för förbund/region och vägledande för klubbarna</a:t>
            </a:r>
            <a:br>
              <a:rPr lang="sv-SE" dirty="0"/>
            </a:b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Med detta menas att alla nya satsningar, aktiviteter och initiativ som förbund/region startar måste ha sin grund i GC30</a:t>
            </a:r>
            <a:br>
              <a:rPr lang="sv-SE" dirty="0"/>
            </a:b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För klubbarna ska GC30 ses som vägledning till utveckling av den egna verksamheten och som inspiration till hur man som klubb kan bidra till utvecklingen av svensk tennis som helhet</a:t>
            </a:r>
            <a:br>
              <a:rPr lang="sv-SE" dirty="0"/>
            </a:b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Även fast GC30 inte kan ”tvingas” på klubbarna är deras engagemang och aktiva deltagande helt avgörande för om visionen ska uppnås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2B1F56-5D16-00D9-4986-9C816447B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11D00-494C-A848-A8C5-FC691438C0B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650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6CBEE-E965-8D06-B5D7-340816C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F7B69F4-EC0B-738D-1B48-319FEB81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73DB919-CCC9-1D4B-9243-6365A264D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Följande schema är tänkt för revideringen. Frågeformuläret syftar till att förbereda deltagarna inför hösten Sverigeresa </a:t>
            </a:r>
            <a:r>
              <a:rPr lang="sv-SE" dirty="0" err="1"/>
              <a:t>mao</a:t>
            </a:r>
            <a:r>
              <a:rPr lang="sv-SE" dirty="0"/>
              <a:t> få in lite fakta innan samtidigt som de får reflektera lite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3B38580-D18B-793A-EB3E-99B6972C4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7CC0-AC33-AE46-8ACD-4DB5209F2D3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878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7DED7-794A-A36F-39B4-9953F01DE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414954A-A553-A7FC-66CA-D1DA56434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997ABA8-C8BD-4BA4-B3B2-3FB23DC0C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Preliminärt schema för </a:t>
            </a:r>
            <a:r>
              <a:rPr lang="sv-SE"/>
              <a:t>höstens Sverigeresa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A0BF49-671C-E2F1-28BD-CAA58A9B2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7CC0-AC33-AE46-8ACD-4DB5209F2D3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308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2034-6657-550B-258F-367C77C1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18057D9-4D2E-3725-9A16-C458839BE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C6BC175-1778-1F7F-1D46-CEB764C7A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E6922C-44CD-ABE5-F43F-ADD082F6D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52F0-58AF-2B4C-BD8E-025F66E5B48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68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Game Change 2030 startades med en Sverigeresa från Piteå i norr till Malmö i Söder</a:t>
            </a:r>
          </a:p>
          <a:p>
            <a:endParaRPr lang="sv-SE" dirty="0"/>
          </a:p>
          <a:p>
            <a:r>
              <a:rPr lang="sv-SE" dirty="0"/>
              <a:t>- Även fast resan gick uppifrån och ner så är det viktigt att den är byggd nerifrån och upp d.v.s. från klubbarna och uppåt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E03C1-B16E-6349-90B4-AC229A3ED24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11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Visionen beskriver vårt önskade läge, hur vi ska vara och upplevas när vi går i mål år 2030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52F0-58AF-2B4C-BD8E-025F66E5B48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51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/>
              <a:t>De 12 av varandra beroende Utvecklingsresorna ska leda oss mot visionen. </a:t>
            </a:r>
          </a:p>
          <a:p>
            <a:pPr marL="171450" indent="-171450">
              <a:buFontTx/>
              <a:buChar char="-"/>
            </a:pP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Gula målen är baslinjen som skapar fundamenten som är nödvändiga för att lyckas med övriga målområden</a:t>
            </a:r>
          </a:p>
          <a:p>
            <a:pPr marL="171450" indent="-171450">
              <a:buFontTx/>
              <a:buChar char="-"/>
            </a:pP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Lila målen är servlinjen och handlar om hur vi ”servar” varandra och hur vi på bästa sätt samarbetar och säkerställer att alla får vara med</a:t>
            </a:r>
          </a:p>
          <a:p>
            <a:pPr marL="171450" indent="-171450">
              <a:buFontTx/>
              <a:buChar char="-"/>
            </a:pP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Blå målen är nätet d.v.s. där vi vill vara för att avgöra och vinna. Här sätter vi fokus på träningen, tävlingen och hur vi når bästa resultat på centercourt</a:t>
            </a:r>
          </a:p>
          <a:p>
            <a:pPr marL="171450" indent="-171450">
              <a:buFontTx/>
              <a:buChar char="-"/>
            </a:pPr>
            <a:endParaRPr lang="sv-SE" dirty="0"/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11D00-494C-A848-A8C5-FC691438C0B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83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/>
              <a:t>Fem set</a:t>
            </a:r>
            <a:br>
              <a:rPr lang="sv-SE" dirty="0"/>
            </a:b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Fokus på gula/lila mål under första set (2021-2022)</a:t>
            </a:r>
            <a:br>
              <a:rPr lang="sv-SE" dirty="0"/>
            </a:b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Mer fokus blå målen (2023-2024), med bibehållet fokus på gula/lila målen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52F0-58AF-2B4C-BD8E-025F66E5B48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0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EA9D0-CFDD-7755-4F4D-4A437D4F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733C1CA-3B2A-E72E-1BC9-96C23A9DF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54536F6-14AC-DFCB-8658-C243532BF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Några nationella/regionala GC30 satsningar som involverat klubbarna under första och andra set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0CCFEF7-FB92-0B62-7945-EFFAC4455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7CC0-AC33-AE46-8ACD-4DB5209F2D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288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B1D63-D5DE-22AB-19D0-076B99B45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BB7A596-9C07-44FE-A1BC-B4C0D2326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1F70F3E-DFE4-DA00-3754-4A8627FC6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39B5D6-B3F9-D884-DF33-D0F30C1BC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7CC0-AC33-AE46-8ACD-4DB5209F2D3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533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03906-9814-C587-941F-26687609F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E979796-1915-CEE4-07C8-2E5D81E9D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07E6076-BEA6-EA87-513A-15B8AFEA0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721057-DA2A-21C6-A22C-F793D193C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7CC0-AC33-AE46-8ACD-4DB5209F2D3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28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7A1E6-C146-8BDE-5A0D-46D81945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EBBFE4E-7C84-F59A-5A53-4127CF642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2BEDD43-03EC-3B47-8753-CAD7AE7C5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 Gör reklam för Klubbsajten på </a:t>
            </a:r>
            <a:r>
              <a:rPr lang="sv-SE" dirty="0" err="1"/>
              <a:t>tennis.se</a:t>
            </a:r>
            <a:r>
              <a:rPr lang="sv-SE" dirty="0"/>
              <a:t> som kommer ha premiär i samband med Förbundsmötet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3AF4089-F7DE-F7AC-B8B8-ABD44847F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57CC0-AC33-AE46-8ACD-4DB5209F2D3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0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71E2694A-D422-452A-BAA0-81DBAB214A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5C6E1A-DC09-42D2-AA7D-1A2A7E268F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39559"/>
            <a:ext cx="9144000" cy="1509041"/>
          </a:xfrm>
        </p:spPr>
        <p:txBody>
          <a:bodyPr anchor="b"/>
          <a:lstStyle>
            <a:lvl1pPr algn="ctr">
              <a:lnSpc>
                <a:spcPts val="625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7092B1-F427-43C4-8BE3-690B02BEC9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19156"/>
            <a:ext cx="9144000" cy="89466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35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11" name="Logotyp_liggande_vit_text.png" descr="Logotyp_liggande_vit_text.png">
            <a:extLst>
              <a:ext uri="{FF2B5EF4-FFF2-40B4-BE49-F238E27FC236}">
                <a16:creationId xmlns:a16="http://schemas.microsoft.com/office/drawing/2014/main" id="{684A2EEE-DE58-4FF8-9C8C-BC835DB20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5" y="5025068"/>
            <a:ext cx="1500178" cy="161483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47D5E8D-A1A4-48A6-AE6D-CF2A110AE3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0343" y="333278"/>
            <a:ext cx="4151313" cy="515937"/>
          </a:xfrm>
        </p:spPr>
        <p:txBody>
          <a:bodyPr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hentox 13" pitchFamily="2" charset="77"/>
                <a:ea typeface="Shentox 13" pitchFamily="2" charset="77"/>
              </a:defRPr>
            </a:lvl1pPr>
            <a:lvl2pPr marL="892175" indent="0">
              <a:buNone/>
              <a:defRPr/>
            </a:lvl2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2912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9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BDE64EF-F0A6-4365-8AAF-068954B82D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8828" cy="6858000"/>
          </a:xfrm>
          <a:noFill/>
        </p:spPr>
        <p:txBody>
          <a:bodyPr tIns="792000"/>
          <a:lstStyle>
            <a:lvl1pPr marL="0" indent="0" algn="ctr">
              <a:buFontTx/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2BBF6BE8-030C-4253-8DA0-BCB2873A4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995" y="-4762"/>
            <a:ext cx="1083600" cy="1292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52843FC-BB09-468B-81DD-628DAFA11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851" y="838471"/>
            <a:ext cx="4880923" cy="1325563"/>
          </a:xfrm>
        </p:spPr>
        <p:txBody>
          <a:bodyPr/>
          <a:lstStyle>
            <a:lvl1pPr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EDC6C61-6DC5-CA49-AE2E-A2BD8B22FC3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754595" y="2449579"/>
            <a:ext cx="4945468" cy="3768347"/>
          </a:xfrm>
        </p:spPr>
        <p:txBody>
          <a:bodyPr/>
          <a:lstStyle>
            <a:lvl1pPr marL="452438" indent="-452438"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 marL="720725" indent="-268288">
              <a:defRPr>
                <a:solidFill>
                  <a:schemeClr val="accent3"/>
                </a:solidFill>
              </a:defRPr>
            </a:lvl2pPr>
            <a:lvl3pPr marL="720725" indent="-268288">
              <a:defRPr>
                <a:solidFill>
                  <a:schemeClr val="accent3"/>
                </a:solidFill>
              </a:defRPr>
            </a:lvl3pPr>
            <a:lvl4pPr marL="720725" indent="-268288">
              <a:defRPr>
                <a:solidFill>
                  <a:schemeClr val="accent3"/>
                </a:solidFill>
              </a:defRPr>
            </a:lvl4pPr>
            <a:lvl5pPr marL="720725" indent="-268288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491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E2B634B-D424-4BB7-8A92-9B5D99619BC9}"/>
              </a:ext>
            </a:extLst>
          </p:cNvPr>
          <p:cNvSpPr/>
          <p:nvPr userDrawn="1"/>
        </p:nvSpPr>
        <p:spPr>
          <a:xfrm>
            <a:off x="0" y="0"/>
            <a:ext cx="6146202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F2932A2-5A88-401D-A3A3-2A874E05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52" y="2449579"/>
            <a:ext cx="4945468" cy="3768347"/>
          </a:xfrm>
        </p:spPr>
        <p:txBody>
          <a:bodyPr/>
          <a:lstStyle>
            <a:lvl1pPr marL="452438" indent="-452438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52843FC-BB09-468B-81DD-628DAFA11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265" y="838471"/>
            <a:ext cx="4880923" cy="132556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BDE64EF-F0A6-4365-8AAF-068954B82D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3172" y="0"/>
            <a:ext cx="6088828" cy="6858000"/>
          </a:xfrm>
          <a:solidFill>
            <a:schemeClr val="accent3"/>
          </a:solidFill>
        </p:spPr>
        <p:txBody>
          <a:bodyPr tIns="79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832E8FE9-DC1D-45BF-AF9C-90B26DDBF3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94185" y="-4762"/>
            <a:ext cx="1083600" cy="1292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2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F2932A2-5A88-401D-A3A3-2A874E05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52" y="2449579"/>
            <a:ext cx="4945468" cy="3768347"/>
          </a:xfrm>
        </p:spPr>
        <p:txBody>
          <a:bodyPr/>
          <a:lstStyle>
            <a:lvl1pPr marL="452438" indent="-452438"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 marL="720725" indent="-268288">
              <a:defRPr>
                <a:solidFill>
                  <a:schemeClr val="accent3"/>
                </a:solidFill>
              </a:defRPr>
            </a:lvl2pPr>
            <a:lvl3pPr marL="720725" indent="-268288">
              <a:defRPr>
                <a:solidFill>
                  <a:schemeClr val="accent3"/>
                </a:solidFill>
              </a:defRPr>
            </a:lvl3pPr>
            <a:lvl4pPr marL="720725" indent="-268288">
              <a:defRPr>
                <a:solidFill>
                  <a:schemeClr val="accent3"/>
                </a:solidFill>
              </a:defRPr>
            </a:lvl4pPr>
            <a:lvl5pPr marL="720725" indent="-268288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52843FC-BB09-468B-81DD-628DAFA11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265" y="838471"/>
            <a:ext cx="4880923" cy="1325563"/>
          </a:xfrm>
        </p:spPr>
        <p:txBody>
          <a:bodyPr/>
          <a:lstStyle>
            <a:lvl1pPr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BDE64EF-F0A6-4365-8AAF-068954B82D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3172" y="0"/>
            <a:ext cx="6088828" cy="6858000"/>
          </a:xfrm>
          <a:noFill/>
        </p:spPr>
        <p:txBody>
          <a:bodyPr tIns="792000"/>
          <a:lstStyle>
            <a:lvl1pPr marL="0" indent="0" algn="ctr">
              <a:buFontTx/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0D92C1A6-F313-4723-B8EE-9D7E772917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94185" y="-4762"/>
            <a:ext cx="1083600" cy="1292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7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B170721AF014.jpg" descr="BB170721AF014.jpg">
            <a:extLst>
              <a:ext uri="{FF2B5EF4-FFF2-40B4-BE49-F238E27FC236}">
                <a16:creationId xmlns:a16="http://schemas.microsoft.com/office/drawing/2014/main" id="{A0026F7E-BBC4-4064-913A-652E3283C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587" y="-2285"/>
            <a:ext cx="12198762" cy="686256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ktangel">
            <a:extLst>
              <a:ext uri="{FF2B5EF4-FFF2-40B4-BE49-F238E27FC236}">
                <a16:creationId xmlns:a16="http://schemas.microsoft.com/office/drawing/2014/main" id="{DD950CF2-5CB6-4DE2-943B-48ABB7A366A0}"/>
              </a:ext>
            </a:extLst>
          </p:cNvPr>
          <p:cNvSpPr/>
          <p:nvPr userDrawn="1"/>
        </p:nvSpPr>
        <p:spPr>
          <a:xfrm>
            <a:off x="794" y="-1"/>
            <a:ext cx="12192001" cy="6858001"/>
          </a:xfrm>
          <a:prstGeom prst="rect">
            <a:avLst/>
          </a:prstGeom>
          <a:solidFill>
            <a:srgbClr val="040447">
              <a:alpha val="8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52843FC-BB09-468B-81DD-628DAFA11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402" y="222660"/>
            <a:ext cx="8982040" cy="880668"/>
          </a:xfrm>
        </p:spPr>
        <p:txBody>
          <a:bodyPr/>
          <a:lstStyle>
            <a:lvl1pPr>
              <a:defRPr sz="3000" i="0" cap="none" baseline="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66200395-91BA-45FD-A94E-94FE753E5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85867" y="-4762"/>
            <a:ext cx="1083600" cy="12924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sv-SE"/>
              <a:t>.</a:t>
            </a:r>
          </a:p>
        </p:txBody>
      </p:sp>
      <p:pic>
        <p:nvPicPr>
          <p:cNvPr id="12" name="Boll+skugga_RGB.png" descr="Boll+skugga_RGB.png">
            <a:extLst>
              <a:ext uri="{FF2B5EF4-FFF2-40B4-BE49-F238E27FC236}">
                <a16:creationId xmlns:a16="http://schemas.microsoft.com/office/drawing/2014/main" id="{1F8E6E13-9CAC-4DFC-8C7A-FBB9E15040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983" y="703186"/>
            <a:ext cx="945830" cy="3616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956FA2FB-63F0-4158-B5BB-3AA057745DE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42988" y="1781175"/>
            <a:ext cx="10635665" cy="4587875"/>
          </a:xfrm>
        </p:spPr>
        <p:txBody>
          <a:bodyPr tIns="684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</a:p>
        </p:txBody>
      </p:sp>
    </p:spTree>
    <p:extLst>
      <p:ext uri="{BB962C8B-B14F-4D97-AF65-F5344CB8AC3E}">
        <p14:creationId xmlns:p14="http://schemas.microsoft.com/office/powerpoint/2010/main" val="34013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187" y="752406"/>
            <a:ext cx="9919626" cy="882759"/>
          </a:xfrm>
        </p:spPr>
        <p:txBody>
          <a:bodyPr/>
          <a:lstStyle>
            <a:lvl1pPr algn="ctr">
              <a:defRPr sz="5550"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8" name="Logotyper_Tennisförbundet_RGB.pdf" descr="Logotyper_Tennisförbundet_RGB.pdf">
            <a:extLst>
              <a:ext uri="{FF2B5EF4-FFF2-40B4-BE49-F238E27FC236}">
                <a16:creationId xmlns:a16="http://schemas.microsoft.com/office/drawing/2014/main" id="{8A3C6FD4-B1FD-486D-A419-B2774AE55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713" y="5349914"/>
            <a:ext cx="1076163" cy="115543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BE2C387F-F754-462C-925C-12D2E3A9DE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5300" y="3754520"/>
            <a:ext cx="2806700" cy="1587501"/>
          </a:xfrm>
        </p:spPr>
        <p:txBody>
          <a:bodyPr/>
          <a:lstStyle>
            <a:lvl1pPr marL="0" indent="0" algn="ctr">
              <a:buNone/>
              <a:defRPr sz="1300"/>
            </a:lvl1pPr>
            <a:lvl2pPr marL="892175" indent="0" algn="ctr">
              <a:buNone/>
              <a:defRPr sz="1300"/>
            </a:lvl2pPr>
            <a:lvl3pPr marL="892175" indent="0" algn="ctr">
              <a:buNone/>
              <a:defRPr sz="1300"/>
            </a:lvl3pPr>
            <a:lvl4pPr marL="892175" indent="0" algn="ctr">
              <a:buNone/>
              <a:defRPr sz="1300"/>
            </a:lvl4pPr>
            <a:lvl5pPr marL="892175" indent="0" algn="ctr">
              <a:buNone/>
              <a:defRPr sz="13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9F4C83E8-63F7-4186-8312-4B149F119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5300" y="3080084"/>
            <a:ext cx="2806700" cy="557431"/>
          </a:xfrm>
        </p:spPr>
        <p:txBody>
          <a:bodyPr anchor="b"/>
          <a:lstStyle>
            <a:lvl1pPr marL="0" indent="0" algn="ctr">
              <a:buNone/>
              <a:defRPr sz="1750" cap="all" baseline="0">
                <a:latin typeface="+mj-lt"/>
              </a:defRPr>
            </a:lvl1pPr>
            <a:lvl2pPr marL="892175" indent="0" algn="ctr">
              <a:buNone/>
              <a:defRPr sz="1300"/>
            </a:lvl2pPr>
            <a:lvl3pPr marL="892175" indent="0" algn="ctr">
              <a:buNone/>
              <a:defRPr sz="1300"/>
            </a:lvl3pPr>
            <a:lvl4pPr marL="892175" indent="0" algn="ctr">
              <a:buNone/>
              <a:defRPr sz="1300"/>
            </a:lvl4pPr>
            <a:lvl5pPr marL="892175" indent="0" algn="ctr">
              <a:buNone/>
              <a:defRPr sz="1300"/>
            </a:lvl5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736A9323-EEA8-41C4-935C-C0881BE114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76037" y="2086059"/>
            <a:ext cx="801687" cy="8016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Ikon</a:t>
            </a:r>
          </a:p>
        </p:txBody>
      </p:sp>
      <p:sp>
        <p:nvSpPr>
          <p:cNvPr id="22" name="Platshållare för text 12">
            <a:extLst>
              <a:ext uri="{FF2B5EF4-FFF2-40B4-BE49-F238E27FC236}">
                <a16:creationId xmlns:a16="http://schemas.microsoft.com/office/drawing/2014/main" id="{BECDE54C-DD43-4753-AD34-493C2E3409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21303" y="3754520"/>
            <a:ext cx="2806700" cy="1587501"/>
          </a:xfrm>
        </p:spPr>
        <p:txBody>
          <a:bodyPr/>
          <a:lstStyle>
            <a:lvl1pPr marL="0" indent="0" algn="ctr">
              <a:buNone/>
              <a:defRPr sz="1300"/>
            </a:lvl1pPr>
            <a:lvl2pPr marL="892175" indent="0" algn="ctr">
              <a:buNone/>
              <a:defRPr sz="1300"/>
            </a:lvl2pPr>
            <a:lvl3pPr marL="892175" indent="0" algn="ctr">
              <a:buNone/>
              <a:defRPr sz="1300"/>
            </a:lvl3pPr>
            <a:lvl4pPr marL="892175" indent="0" algn="ctr">
              <a:buNone/>
              <a:defRPr sz="1300"/>
            </a:lvl4pPr>
            <a:lvl5pPr marL="892175" indent="0" algn="ctr">
              <a:buNone/>
              <a:defRPr sz="13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12">
            <a:extLst>
              <a:ext uri="{FF2B5EF4-FFF2-40B4-BE49-F238E27FC236}">
                <a16:creationId xmlns:a16="http://schemas.microsoft.com/office/drawing/2014/main" id="{1BC23CDB-5807-47CF-B585-DB8972372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1303" y="3080084"/>
            <a:ext cx="2806700" cy="557431"/>
          </a:xfrm>
        </p:spPr>
        <p:txBody>
          <a:bodyPr anchor="b"/>
          <a:lstStyle>
            <a:lvl1pPr marL="0" indent="0" algn="ctr">
              <a:buNone/>
              <a:defRPr sz="1750" cap="all" baseline="0">
                <a:latin typeface="+mj-lt"/>
              </a:defRPr>
            </a:lvl1pPr>
            <a:lvl2pPr marL="892175" indent="0" algn="ctr">
              <a:buNone/>
              <a:defRPr sz="1300"/>
            </a:lvl2pPr>
            <a:lvl3pPr marL="892175" indent="0" algn="ctr">
              <a:buNone/>
              <a:defRPr sz="1300"/>
            </a:lvl3pPr>
            <a:lvl4pPr marL="892175" indent="0" algn="ctr">
              <a:buNone/>
              <a:defRPr sz="1300"/>
            </a:lvl4pPr>
            <a:lvl5pPr marL="892175" indent="0" algn="ctr">
              <a:buNone/>
              <a:defRPr sz="1300"/>
            </a:lvl5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4" name="Platshållare för bild 20">
            <a:extLst>
              <a:ext uri="{FF2B5EF4-FFF2-40B4-BE49-F238E27FC236}">
                <a16:creationId xmlns:a16="http://schemas.microsoft.com/office/drawing/2014/main" id="{F5088234-CDFA-4C91-ABC5-C29E9CD10D8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32040" y="2086059"/>
            <a:ext cx="801687" cy="8016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Ikon</a:t>
            </a:r>
          </a:p>
        </p:txBody>
      </p:sp>
      <p:sp>
        <p:nvSpPr>
          <p:cNvPr id="25" name="Platshållare för text 12">
            <a:extLst>
              <a:ext uri="{FF2B5EF4-FFF2-40B4-BE49-F238E27FC236}">
                <a16:creationId xmlns:a16="http://schemas.microsoft.com/office/drawing/2014/main" id="{72168004-EB06-4284-BF9A-3A2EF7F7BE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80176" y="3754520"/>
            <a:ext cx="2806700" cy="1587501"/>
          </a:xfrm>
        </p:spPr>
        <p:txBody>
          <a:bodyPr/>
          <a:lstStyle>
            <a:lvl1pPr marL="0" indent="0" algn="ctr">
              <a:buNone/>
              <a:defRPr sz="1300"/>
            </a:lvl1pPr>
            <a:lvl2pPr marL="892175" indent="0" algn="ctr">
              <a:buNone/>
              <a:defRPr sz="1300"/>
            </a:lvl2pPr>
            <a:lvl3pPr marL="892175" indent="0" algn="ctr">
              <a:buNone/>
              <a:defRPr sz="1300"/>
            </a:lvl3pPr>
            <a:lvl4pPr marL="892175" indent="0" algn="ctr">
              <a:buNone/>
              <a:defRPr sz="1300"/>
            </a:lvl4pPr>
            <a:lvl5pPr marL="892175" indent="0" algn="ctr">
              <a:buNone/>
              <a:defRPr sz="13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6C5E9211-E493-4247-AFCC-78B45F3846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80176" y="3080084"/>
            <a:ext cx="2806700" cy="557431"/>
          </a:xfrm>
        </p:spPr>
        <p:txBody>
          <a:bodyPr anchor="b"/>
          <a:lstStyle>
            <a:lvl1pPr marL="0" indent="0" algn="ctr">
              <a:buNone/>
              <a:defRPr sz="1750" cap="all" baseline="0">
                <a:latin typeface="+mj-lt"/>
              </a:defRPr>
            </a:lvl1pPr>
            <a:lvl2pPr marL="892175" indent="0" algn="ctr">
              <a:buNone/>
              <a:defRPr sz="1300"/>
            </a:lvl2pPr>
            <a:lvl3pPr marL="892175" indent="0" algn="ctr">
              <a:buNone/>
              <a:defRPr sz="1300"/>
            </a:lvl3pPr>
            <a:lvl4pPr marL="892175" indent="0" algn="ctr">
              <a:buNone/>
              <a:defRPr sz="1300"/>
            </a:lvl4pPr>
            <a:lvl5pPr marL="892175" indent="0" algn="ctr">
              <a:buNone/>
              <a:defRPr sz="1300"/>
            </a:lvl5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D744BD8F-F57B-4907-8428-48ECED6CAAF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90913" y="2086059"/>
            <a:ext cx="801687" cy="8016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2940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19E043C-3DCC-482C-A4F7-FBFD7B3F66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Spelplan.png" descr="Spelplan.png">
            <a:extLst>
              <a:ext uri="{FF2B5EF4-FFF2-40B4-BE49-F238E27FC236}">
                <a16:creationId xmlns:a16="http://schemas.microsoft.com/office/drawing/2014/main" id="{FED7603A-CB7C-46F2-8916-73954856B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048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5378" y="1270469"/>
            <a:ext cx="4715483" cy="1325563"/>
          </a:xfrm>
        </p:spPr>
        <p:txBody>
          <a:bodyPr/>
          <a:lstStyle>
            <a:lvl1pPr>
              <a:defRPr sz="10000" i="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</a:lstStyle>
          <a:p>
            <a:r>
              <a:rPr lang="sv-SE"/>
              <a:t>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74811" y="2441918"/>
            <a:ext cx="4729736" cy="487265"/>
          </a:xfrm>
        </p:spPr>
        <p:txBody>
          <a:bodyPr/>
          <a:lstStyle>
            <a:lvl1pPr marL="0" indent="0">
              <a:buFontTx/>
              <a:buNone/>
              <a:defRPr sz="3000" spc="40" baseline="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E1EA89D-C00D-49D3-9DEA-81F6397AD6C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74811" y="4944581"/>
            <a:ext cx="4729736" cy="487265"/>
          </a:xfrm>
        </p:spPr>
        <p:txBody>
          <a:bodyPr/>
          <a:lstStyle>
            <a:lvl1pPr marL="0" indent="0">
              <a:buFontTx/>
              <a:buNone/>
              <a:defRPr sz="3000" spc="40" baseline="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ED5F3864-4E9F-4457-9427-CA6DB5727F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1708" y="3561766"/>
            <a:ext cx="4748881" cy="1298994"/>
          </a:xfrm>
        </p:spPr>
        <p:txBody>
          <a:bodyPr/>
          <a:lstStyle>
            <a:lvl1pPr marL="0" indent="0">
              <a:buFontTx/>
              <a:buNone/>
              <a:defRPr sz="10000" cap="all" baseline="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47A174E7-F2A8-4F94-9607-92574AB2B8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8832788" y="1975363"/>
            <a:ext cx="3898652" cy="1298994"/>
          </a:xfrm>
        </p:spPr>
        <p:txBody>
          <a:bodyPr/>
          <a:lstStyle>
            <a:lvl1pPr marL="0" indent="0">
              <a:buFontTx/>
              <a:buNone/>
              <a:defRPr sz="6600" cap="all" baseline="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F435665F-BDD9-477B-B922-936492FCBF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10493529" y="4180695"/>
            <a:ext cx="954487" cy="2165688"/>
          </a:xfrm>
        </p:spPr>
        <p:txBody>
          <a:bodyPr/>
          <a:lstStyle>
            <a:lvl1pPr marL="0" indent="0" algn="r">
              <a:buFontTx/>
              <a:buNone/>
              <a:defRPr sz="15000" cap="all" baseline="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</a:lstStyle>
          <a:p>
            <a:pPr lvl="0"/>
            <a:r>
              <a:rPr lang="sv-S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1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ra">
            <a:extLst>
              <a:ext uri="{FF2B5EF4-FFF2-40B4-BE49-F238E27FC236}">
                <a16:creationId xmlns:a16="http://schemas.microsoft.com/office/drawing/2014/main" id="{ADCD1503-C353-7C41-A829-53E33422D92E}"/>
              </a:ext>
            </a:extLst>
          </p:cNvPr>
          <p:cNvGrpSpPr/>
          <p:nvPr userDrawn="1"/>
        </p:nvGrpSpPr>
        <p:grpSpPr>
          <a:xfrm>
            <a:off x="10979708" y="40200"/>
            <a:ext cx="1081684" cy="1292899"/>
            <a:chOff x="0" y="0"/>
            <a:chExt cx="2163365" cy="2585797"/>
          </a:xfrm>
        </p:grpSpPr>
        <p:sp>
          <p:nvSpPr>
            <p:cNvPr id="9" name="Rektangel">
              <a:extLst>
                <a:ext uri="{FF2B5EF4-FFF2-40B4-BE49-F238E27FC236}">
                  <a16:creationId xmlns:a16="http://schemas.microsoft.com/office/drawing/2014/main" id="{20FFF782-2F06-C048-8115-8E512F0F8B67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0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D8C241F8-EF41-274F-B8BA-1CBE6FD7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19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71E2694A-D422-452A-BAA0-81DBAB214A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5C6E1A-DC09-42D2-AA7D-1A2A7E268F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39115"/>
            <a:ext cx="9144000" cy="1509041"/>
          </a:xfrm>
        </p:spPr>
        <p:txBody>
          <a:bodyPr anchor="b"/>
          <a:lstStyle>
            <a:lvl1pPr algn="ctr">
              <a:lnSpc>
                <a:spcPts val="625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pic>
        <p:nvPicPr>
          <p:cNvPr id="11" name="Logotyp_liggande_vit_text.png" descr="Logotyp_liggande_vit_text.png">
            <a:extLst>
              <a:ext uri="{FF2B5EF4-FFF2-40B4-BE49-F238E27FC236}">
                <a16:creationId xmlns:a16="http://schemas.microsoft.com/office/drawing/2014/main" id="{684A2EEE-DE58-4FF8-9C8C-BC835DB20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5" y="5025068"/>
            <a:ext cx="1500178" cy="161483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47D5E8D-A1A4-48A6-AE6D-CF2A110AE3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0343" y="333278"/>
            <a:ext cx="4151313" cy="515937"/>
          </a:xfrm>
        </p:spPr>
        <p:txBody>
          <a:bodyPr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Shentox 13" pitchFamily="2" charset="77"/>
                <a:ea typeface="Shentox 13" pitchFamily="2" charset="77"/>
              </a:defRPr>
            </a:lvl1pPr>
            <a:lvl2pPr marL="892175" indent="0">
              <a:buNone/>
              <a:defRPr/>
            </a:lvl2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5053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lädsel, person, person, maskot&#10;&#10;Automatiskt genererad beskrivning">
            <a:extLst>
              <a:ext uri="{FF2B5EF4-FFF2-40B4-BE49-F238E27FC236}">
                <a16:creationId xmlns:a16="http://schemas.microsoft.com/office/drawing/2014/main" id="{97482464-248F-52A1-179B-A829A116A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173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träd, maskot, himmel&#10;&#10;Automatiskt genererad beskrivning">
            <a:extLst>
              <a:ext uri="{FF2B5EF4-FFF2-40B4-BE49-F238E27FC236}">
                <a16:creationId xmlns:a16="http://schemas.microsoft.com/office/drawing/2014/main" id="{7F40A3A5-786C-D3CE-1211-EE80FA857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306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sport, idrott, person, sportutrustning&#10;&#10;Automatiskt genererad beskrivning">
            <a:extLst>
              <a:ext uri="{FF2B5EF4-FFF2-40B4-BE49-F238E27FC236}">
                <a16:creationId xmlns:a16="http://schemas.microsoft.com/office/drawing/2014/main" id="{CB0FF316-0026-0B00-D2A6-CD121BB9C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ktangel">
            <a:extLst>
              <a:ext uri="{FF2B5EF4-FFF2-40B4-BE49-F238E27FC236}">
                <a16:creationId xmlns:a16="http://schemas.microsoft.com/office/drawing/2014/main" id="{4852C1F0-206C-4750-B024-834ACAA1EF56}"/>
              </a:ext>
            </a:extLst>
          </p:cNvPr>
          <p:cNvSpPr/>
          <p:nvPr userDrawn="1"/>
        </p:nvSpPr>
        <p:spPr>
          <a:xfrm>
            <a:off x="-1589" y="0"/>
            <a:ext cx="12193589" cy="6858497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6086" y="788817"/>
            <a:ext cx="8036863" cy="1325563"/>
          </a:xfrm>
        </p:spPr>
        <p:txBody>
          <a:bodyPr/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390" y="2544028"/>
            <a:ext cx="6961097" cy="3359556"/>
          </a:xfrm>
        </p:spPr>
        <p:txBody>
          <a:bodyPr/>
          <a:lstStyle>
            <a:lvl1pPr marL="452438" indent="-452438">
              <a:buClr>
                <a:schemeClr val="bg1"/>
              </a:buClr>
              <a:defRPr sz="2820" b="0">
                <a:solidFill>
                  <a:schemeClr val="bg1"/>
                </a:solidFill>
                <a:latin typeface="Hartwell Alt Semibold" panose="00000700000000000000" pitchFamily="50" charset="0"/>
                <a:ea typeface="Hartwell Alt Semibold" panose="00000700000000000000" pitchFamily="50" charset="0"/>
              </a:defRPr>
            </a:lvl1pPr>
            <a:lvl2pPr marL="720725" indent="-268288">
              <a:defRPr sz="2000" b="0">
                <a:solidFill>
                  <a:schemeClr val="bg1"/>
                </a:solidFill>
                <a:latin typeface="Hartwell Alt Semibold" panose="00000700000000000000" pitchFamily="50" charset="0"/>
                <a:ea typeface="Hartwell Alt Semibold" panose="00000700000000000000" pitchFamily="50" charset="0"/>
              </a:defRPr>
            </a:lvl2pPr>
            <a:lvl3pPr marL="720725" indent="-268288">
              <a:defRPr sz="2000" b="0">
                <a:solidFill>
                  <a:schemeClr val="bg1"/>
                </a:solidFill>
                <a:latin typeface="Hartwell Alt Semibold" panose="00000700000000000000" pitchFamily="50" charset="0"/>
                <a:ea typeface="Hartwell Alt Semibold" panose="00000700000000000000" pitchFamily="50" charset="0"/>
              </a:defRPr>
            </a:lvl3pPr>
            <a:lvl4pPr marL="720725" indent="-268288">
              <a:defRPr sz="2000" b="0">
                <a:solidFill>
                  <a:schemeClr val="bg1"/>
                </a:solidFill>
                <a:latin typeface="Hartwell Alt Semibold" panose="00000700000000000000" pitchFamily="50" charset="0"/>
                <a:ea typeface="Hartwell Alt Semibold" panose="00000700000000000000" pitchFamily="50" charset="0"/>
              </a:defRPr>
            </a:lvl4pPr>
            <a:lvl5pPr marL="720725" indent="-268288">
              <a:defRPr sz="2000" b="0">
                <a:solidFill>
                  <a:schemeClr val="bg1"/>
                </a:solidFill>
                <a:latin typeface="Hartwell Alt Semibold" panose="00000700000000000000" pitchFamily="50" charset="0"/>
                <a:ea typeface="Hartwell Alt Semibold" panose="00000700000000000000" pitchFamily="50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9" name="Gruppera">
            <a:extLst>
              <a:ext uri="{FF2B5EF4-FFF2-40B4-BE49-F238E27FC236}">
                <a16:creationId xmlns:a16="http://schemas.microsoft.com/office/drawing/2014/main" id="{9BB61CB7-FE78-482D-BE62-61BC1892DFE6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0" name="Rektangel">
              <a:extLst>
                <a:ext uri="{FF2B5EF4-FFF2-40B4-BE49-F238E27FC236}">
                  <a16:creationId xmlns:a16="http://schemas.microsoft.com/office/drawing/2014/main" id="{3AA25D09-A407-467E-8B1C-C8BF7B90560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3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D867BE7A-2493-4308-9985-A74B29BF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888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Människoansikte, klädsel, leende&#10;&#10;Automatiskt genererad beskrivning">
            <a:extLst>
              <a:ext uri="{FF2B5EF4-FFF2-40B4-BE49-F238E27FC236}">
                <a16:creationId xmlns:a16="http://schemas.microsoft.com/office/drawing/2014/main" id="{43B0B9F2-704C-5587-BAEA-CB8CB61FAA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7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sportutrustning, sport, boll&#10;&#10;Automatiskt genererad beskrivning">
            <a:extLst>
              <a:ext uri="{FF2B5EF4-FFF2-40B4-BE49-F238E27FC236}">
                <a16:creationId xmlns:a16="http://schemas.microsoft.com/office/drawing/2014/main" id="{30F319E2-B2C1-4B59-E7AE-FD494E2772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1" cy="6857995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622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klädsel, Människoansikte, Racketsport&#10;&#10;Automatiskt genererad beskrivning">
            <a:extLst>
              <a:ext uri="{FF2B5EF4-FFF2-40B4-BE49-F238E27FC236}">
                <a16:creationId xmlns:a16="http://schemas.microsoft.com/office/drawing/2014/main" id="{3DA4B6FA-532B-FFC2-7374-8709667EA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761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klädsel, Människoansikte, sport&#10;&#10;Automatiskt genererad beskrivning">
            <a:extLst>
              <a:ext uri="{FF2B5EF4-FFF2-40B4-BE49-F238E27FC236}">
                <a16:creationId xmlns:a16="http://schemas.microsoft.com/office/drawing/2014/main" id="{659B83E9-0A58-C74A-6A02-D1306F3DC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368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klädsel, idrott, sport&#10;&#10;Automatiskt genererad beskrivning">
            <a:extLst>
              <a:ext uri="{FF2B5EF4-FFF2-40B4-BE49-F238E27FC236}">
                <a16:creationId xmlns:a16="http://schemas.microsoft.com/office/drawing/2014/main" id="{7A191C11-94BA-2C0C-78C2-DB5A66040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967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07BA6D4-E5C3-7A8D-C105-A68557D06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62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21B5082-4998-6275-DEC9-15C1785F1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007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1B49578-2B4F-B70B-90D2-41DA341B8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766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33D18FB-225B-226C-9CCC-19102DC8BA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111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D035EB6-9EDC-63C5-BC18-A06CB01E9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747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187" y="752406"/>
            <a:ext cx="9919626" cy="882759"/>
          </a:xfrm>
        </p:spPr>
        <p:txBody>
          <a:bodyPr/>
          <a:lstStyle>
            <a:lvl1pPr algn="ctr">
              <a:defRPr sz="555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485" y="2632456"/>
            <a:ext cx="10027030" cy="26818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8C654CDF-208E-43C6-9DC1-5FF0F750C01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524000" y="1827022"/>
            <a:ext cx="9144000" cy="38905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350">
                <a:solidFill>
                  <a:schemeClr val="accent3"/>
                </a:solidFill>
                <a:latin typeface="Shentox 11" pitchFamily="2" charset="0"/>
                <a:ea typeface="Shentox 11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8" name="Logotyper_Tennisförbundet_RGB.pdf" descr="Logotyper_Tennisförbundet_RGB.pdf">
            <a:extLst>
              <a:ext uri="{FF2B5EF4-FFF2-40B4-BE49-F238E27FC236}">
                <a16:creationId xmlns:a16="http://schemas.microsoft.com/office/drawing/2014/main" id="{8A3C6FD4-B1FD-486D-A419-B2774AE55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713" y="5349914"/>
            <a:ext cx="1076163" cy="11554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58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F97A534-BB26-F82A-AB7D-B08641446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873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37F1A54-7E47-DA49-AD60-C923A593D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1" cy="6857995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110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F13AE16-58D7-9E03-E78D-B69821488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690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533A85D-7BAC-C745-6F6F-D7A930ABD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701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sport, idrott, sportutrustning&#10;&#10;Automatiskt genererad beskrivning">
            <a:extLst>
              <a:ext uri="{FF2B5EF4-FFF2-40B4-BE49-F238E27FC236}">
                <a16:creationId xmlns:a16="http://schemas.microsoft.com/office/drawing/2014/main" id="{426C485B-2A05-F29C-3BE2-6A370807B0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-1589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363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klädsel, person&#10;&#10;Automatiskt genererad beskrivning">
            <a:extLst>
              <a:ext uri="{FF2B5EF4-FFF2-40B4-BE49-F238E27FC236}">
                <a16:creationId xmlns:a16="http://schemas.microsoft.com/office/drawing/2014/main" id="{094C39BC-B810-8EF1-DB7C-0632685D51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-1589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470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klädsel, idrott, domstol&#10;&#10;Automatiskt genererad beskrivning">
            <a:extLst>
              <a:ext uri="{FF2B5EF4-FFF2-40B4-BE49-F238E27FC236}">
                <a16:creationId xmlns:a16="http://schemas.microsoft.com/office/drawing/2014/main" id="{7478BAB9-62FD-983B-C883-720A8CC07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9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-1589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920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idrott, sport, tennis&#10;&#10;Automatiskt genererad beskrivning">
            <a:extLst>
              <a:ext uri="{FF2B5EF4-FFF2-40B4-BE49-F238E27FC236}">
                <a16:creationId xmlns:a16="http://schemas.microsoft.com/office/drawing/2014/main" id="{7EC46255-3514-952E-9413-91A1A7902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-1589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043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sportutrustning, sport, Racketsport&#10;&#10;Automatiskt genererad beskrivning">
            <a:extLst>
              <a:ext uri="{FF2B5EF4-FFF2-40B4-BE49-F238E27FC236}">
                <a16:creationId xmlns:a16="http://schemas.microsoft.com/office/drawing/2014/main" id="{B903F8DD-4DAB-6180-E95A-4DF634782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-1589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397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E48422E-E6D0-BEA9-0C79-25D55583C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059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erson, klädsel, fotbeklädnader, Sport&#10;&#10;Automatiskt genererad beskrivning">
            <a:extLst>
              <a:ext uri="{FF2B5EF4-FFF2-40B4-BE49-F238E27FC236}">
                <a16:creationId xmlns:a16="http://schemas.microsoft.com/office/drawing/2014/main" id="{81E8574D-9A67-AEC4-9039-BB0ED3E1CC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">
            <a:extLst>
              <a:ext uri="{FF2B5EF4-FFF2-40B4-BE49-F238E27FC236}">
                <a16:creationId xmlns:a16="http://schemas.microsoft.com/office/drawing/2014/main" id="{F48D8D04-CB9A-49E0-A8F7-9795D6DEDA81}"/>
              </a:ext>
            </a:extLst>
          </p:cNvPr>
          <p:cNvSpPr/>
          <p:nvPr userDrawn="1"/>
        </p:nvSpPr>
        <p:spPr>
          <a:xfrm>
            <a:off x="-1589" y="0"/>
            <a:ext cx="12193589" cy="6858000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187" y="752406"/>
            <a:ext cx="9919626" cy="882759"/>
          </a:xfrm>
        </p:spPr>
        <p:txBody>
          <a:bodyPr/>
          <a:lstStyle>
            <a:lvl1pPr algn="ctr">
              <a:defRPr sz="555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485" y="2632456"/>
            <a:ext cx="10027030" cy="26818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8C654CDF-208E-43C6-9DC1-5FF0F750C01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524000" y="1827022"/>
            <a:ext cx="9144000" cy="38905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35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Logotyper_Tennisförbundet_vit_text_2_RGB.pdf" descr="Logotyper_Tennisförbundet_vit_text_2_RGB.pdf">
            <a:extLst>
              <a:ext uri="{FF2B5EF4-FFF2-40B4-BE49-F238E27FC236}">
                <a16:creationId xmlns:a16="http://schemas.microsoft.com/office/drawing/2014/main" id="{BA954D35-FD71-400E-9C1C-BED7C66A89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713" y="5349914"/>
            <a:ext cx="1076163" cy="11554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36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DCF29D0-D47B-6F9F-32E2-C94A70141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9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himmel, stadium, Sporthall, spelare&#10;&#10;Automatiskt genererad beskrivning">
            <a:extLst>
              <a:ext uri="{FF2B5EF4-FFF2-40B4-BE49-F238E27FC236}">
                <a16:creationId xmlns:a16="http://schemas.microsoft.com/office/drawing/2014/main" id="{9291C241-391D-6F19-58E9-12E3326EC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249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utomhus, himmel, idrott, person&#10;&#10;Automatiskt genererad beskrivning">
            <a:extLst>
              <a:ext uri="{FF2B5EF4-FFF2-40B4-BE49-F238E27FC236}">
                <a16:creationId xmlns:a16="http://schemas.microsoft.com/office/drawing/2014/main" id="{0C5CA6CA-5572-9FFC-2F61-C11F6E1DBE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1" cy="6857995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-1589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03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lädsel, person, utomhus, person&#10;&#10;Automatiskt genererad beskrivning">
            <a:extLst>
              <a:ext uri="{FF2B5EF4-FFF2-40B4-BE49-F238E27FC236}">
                <a16:creationId xmlns:a16="http://schemas.microsoft.com/office/drawing/2014/main" id="{9A0297BF-9223-1893-9959-F55D86048D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-1589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571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klädsel, utomhus, Accessoar&#10;&#10;Automatiskt genererad beskrivning">
            <a:extLst>
              <a:ext uri="{FF2B5EF4-FFF2-40B4-BE49-F238E27FC236}">
                <a16:creationId xmlns:a16="http://schemas.microsoft.com/office/drawing/2014/main" id="{C9FDFD68-52E2-C5F7-6A9E-43798E314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-1589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768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Människoansikte, sport, idrott&#10;&#10;Automatiskt genererad beskrivning">
            <a:extLst>
              <a:ext uri="{FF2B5EF4-FFF2-40B4-BE49-F238E27FC236}">
                <a16:creationId xmlns:a16="http://schemas.microsoft.com/office/drawing/2014/main" id="{BED4804D-8EBC-59F8-31BA-9AE0FC6D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1" cy="6857995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-1589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002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B180407JZ092.jpeg" descr="BB180407JZ092.jpeg">
            <a:extLst>
              <a:ext uri="{FF2B5EF4-FFF2-40B4-BE49-F238E27FC236}">
                <a16:creationId xmlns:a16="http://schemas.microsoft.com/office/drawing/2014/main" id="{2EBE95D2-484F-4591-9E8E-B14CF8144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389" y="0"/>
            <a:ext cx="1220836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39325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12" name="Gruppera">
            <a:extLst>
              <a:ext uri="{FF2B5EF4-FFF2-40B4-BE49-F238E27FC236}">
                <a16:creationId xmlns:a16="http://schemas.microsoft.com/office/drawing/2014/main" id="{78A2DFF6-05B8-4517-8230-6C37097A434A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13" name="Rektangel">
              <a:extLst>
                <a:ext uri="{FF2B5EF4-FFF2-40B4-BE49-F238E27FC236}">
                  <a16:creationId xmlns:a16="http://schemas.microsoft.com/office/drawing/2014/main" id="{D8BF3696-375B-4758-A85F-90DEA2DB0041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4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2495E135-AAE3-474F-B090-64AB1DF8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418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4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 marL="720725" indent="-268288">
              <a:defRPr>
                <a:solidFill>
                  <a:schemeClr val="accent3"/>
                </a:solidFill>
              </a:defRPr>
            </a:lvl2pPr>
            <a:lvl3pPr marL="720725" indent="-268288">
              <a:defRPr>
                <a:solidFill>
                  <a:schemeClr val="accent3"/>
                </a:solidFill>
              </a:defRPr>
            </a:lvl3pPr>
            <a:lvl4pPr marL="720725" indent="-268288">
              <a:defRPr>
                <a:solidFill>
                  <a:schemeClr val="accent3"/>
                </a:solidFill>
              </a:defRPr>
            </a:lvl4pPr>
            <a:lvl5pPr marL="720725" indent="-268288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0016" y="2255935"/>
            <a:ext cx="5379725" cy="3768347"/>
          </a:xfrm>
        </p:spPr>
        <p:txBody>
          <a:bodyPr/>
          <a:lstStyle>
            <a:lvl1pPr marL="452438" indent="-452438">
              <a:spcBef>
                <a:spcPts val="1000"/>
              </a:spcBef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 marL="720725" indent="-268288">
              <a:defRPr>
                <a:solidFill>
                  <a:schemeClr val="accent3"/>
                </a:solidFill>
              </a:defRPr>
            </a:lvl2pPr>
            <a:lvl3pPr marL="720725" indent="-268288">
              <a:defRPr>
                <a:solidFill>
                  <a:schemeClr val="accent3"/>
                </a:solidFill>
              </a:defRPr>
            </a:lvl3pPr>
            <a:lvl4pPr marL="720725" indent="-268288">
              <a:defRPr>
                <a:solidFill>
                  <a:schemeClr val="accent3"/>
                </a:solidFill>
              </a:defRPr>
            </a:lvl4pPr>
            <a:lvl5pPr marL="720725" indent="-268288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644827"/>
            <a:ext cx="9261373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grpSp>
        <p:nvGrpSpPr>
          <p:cNvPr id="8" name="Gruppera">
            <a:extLst>
              <a:ext uri="{FF2B5EF4-FFF2-40B4-BE49-F238E27FC236}">
                <a16:creationId xmlns:a16="http://schemas.microsoft.com/office/drawing/2014/main" id="{7A8AE31D-EE40-4E2C-A08A-BF389D7310D2}"/>
              </a:ext>
            </a:extLst>
          </p:cNvPr>
          <p:cNvGrpSpPr/>
          <p:nvPr userDrawn="1"/>
        </p:nvGrpSpPr>
        <p:grpSpPr>
          <a:xfrm>
            <a:off x="10979708" y="40200"/>
            <a:ext cx="1081684" cy="1292899"/>
            <a:chOff x="0" y="0"/>
            <a:chExt cx="2163365" cy="2585797"/>
          </a:xfrm>
        </p:grpSpPr>
        <p:sp>
          <p:nvSpPr>
            <p:cNvPr id="12" name="Rektangel">
              <a:extLst>
                <a:ext uri="{FF2B5EF4-FFF2-40B4-BE49-F238E27FC236}">
                  <a16:creationId xmlns:a16="http://schemas.microsoft.com/office/drawing/2014/main" id="{35AB890A-BDE5-459E-B80F-4D4405543A66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3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A07ECD57-16C9-41C2-9D40-D9405BE4F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335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" descr="Bild">
            <a:extLst>
              <a:ext uri="{FF2B5EF4-FFF2-40B4-BE49-F238E27FC236}">
                <a16:creationId xmlns:a16="http://schemas.microsoft.com/office/drawing/2014/main" id="{6F891A43-05D5-4C63-9AC7-95A64FC15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05" y="-19"/>
            <a:ext cx="12199198" cy="6858037"/>
          </a:xfrm>
          <a:prstGeom prst="rect">
            <a:avLst/>
          </a:prstGeom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2703FFA5-6A6F-42FD-ACC8-A3332917BA38}"/>
              </a:ext>
            </a:extLst>
          </p:cNvPr>
          <p:cNvSpPr/>
          <p:nvPr userDrawn="1"/>
        </p:nvSpPr>
        <p:spPr>
          <a:xfrm>
            <a:off x="0" y="-1"/>
            <a:ext cx="12193589" cy="6858001"/>
          </a:xfrm>
          <a:prstGeom prst="rect">
            <a:avLst/>
          </a:prstGeom>
          <a:solidFill>
            <a:srgbClr val="040447">
              <a:alpha val="79647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>
                <a:solidFill>
                  <a:srgbClr val="1C3AB7"/>
                </a:solidFill>
              </a:defRPr>
            </a:pPr>
            <a:endParaRPr sz="12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AD49BD-F079-40A6-A50D-16E93E22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623" y="2503363"/>
            <a:ext cx="4820325" cy="285394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500"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B73C4D0-5B4A-4FAA-94D0-1443DE96D3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562748" y="2503363"/>
            <a:ext cx="4657478" cy="2853946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500"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A68E4-F7BD-4B64-986C-BEDDC139E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7929" y="300579"/>
            <a:ext cx="7416142" cy="1325563"/>
          </a:xfrm>
        </p:spPr>
        <p:txBody>
          <a:bodyPr/>
          <a:lstStyle>
            <a:lvl1pPr algn="ctr">
              <a:defRPr sz="555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866967E-0BBD-4F4F-AACB-72692195485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524000" y="1827022"/>
            <a:ext cx="9144000" cy="38905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350">
                <a:solidFill>
                  <a:schemeClr val="bg1"/>
                </a:solidFill>
                <a:latin typeface="Shentox 11" pitchFamily="2" charset="0"/>
                <a:ea typeface="Shentox 11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16" name="Logotyp_liggande_vit_text_RGB.png" descr="Logotyp_liggande_vit_text_RGB.png">
            <a:extLst>
              <a:ext uri="{FF2B5EF4-FFF2-40B4-BE49-F238E27FC236}">
                <a16:creationId xmlns:a16="http://schemas.microsoft.com/office/drawing/2014/main" id="{8226F867-3BF4-4600-A02C-4FBC50F3B5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8713" y="5349914"/>
            <a:ext cx="1076163" cy="11554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09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BDE64EF-F0A6-4365-8AAF-068954B82D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tIns="79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95C6E1A-DC09-42D2-AA7D-1A2A7E268F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39559"/>
            <a:ext cx="9144000" cy="1509041"/>
          </a:xfrm>
        </p:spPr>
        <p:txBody>
          <a:bodyPr anchor="b"/>
          <a:lstStyle>
            <a:lvl1pPr algn="ctr">
              <a:lnSpc>
                <a:spcPts val="625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sv-SE"/>
              <a:t>text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2BBF6BE8-030C-4253-8DA0-BCB2873A4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995" y="-4762"/>
            <a:ext cx="1083600" cy="1292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8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E2B634B-D424-4BB7-8A92-9B5D99619BC9}"/>
              </a:ext>
            </a:extLst>
          </p:cNvPr>
          <p:cNvSpPr/>
          <p:nvPr userDrawn="1"/>
        </p:nvSpPr>
        <p:spPr>
          <a:xfrm>
            <a:off x="6045798" y="0"/>
            <a:ext cx="6146202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BDE64EF-F0A6-4365-8AAF-068954B82D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8828" cy="6858000"/>
          </a:xfrm>
          <a:solidFill>
            <a:schemeClr val="accent3"/>
          </a:solidFill>
        </p:spPr>
        <p:txBody>
          <a:bodyPr tIns="7920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2BBF6BE8-030C-4253-8DA0-BCB2873A44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995" y="-4762"/>
            <a:ext cx="1083600" cy="1292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>
            <a:lvl1pPr marL="0" indent="0">
              <a:buFontTx/>
              <a:buNone/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F2932A2-5A88-401D-A3A3-2A874E05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338" y="2449579"/>
            <a:ext cx="4945468" cy="3768347"/>
          </a:xfrm>
        </p:spPr>
        <p:txBody>
          <a:bodyPr/>
          <a:lstStyle>
            <a:lvl1pPr marL="452438" indent="-452438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20725" indent="-268288">
              <a:defRPr>
                <a:solidFill>
                  <a:schemeClr val="bg1"/>
                </a:solidFill>
              </a:defRPr>
            </a:lvl2pPr>
            <a:lvl3pPr marL="720725" indent="-268288">
              <a:defRPr>
                <a:solidFill>
                  <a:schemeClr val="bg1"/>
                </a:solidFill>
              </a:defRPr>
            </a:lvl3pPr>
            <a:lvl4pPr marL="720725" indent="-268288">
              <a:defRPr>
                <a:solidFill>
                  <a:schemeClr val="bg1"/>
                </a:solidFill>
              </a:defRPr>
            </a:lvl4pPr>
            <a:lvl5pPr marL="72072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52843FC-BB09-468B-81DD-628DAFA11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851" y="838471"/>
            <a:ext cx="4880923" cy="132556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803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816AA5-BB60-42D6-B111-EDDC6E718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284" y="2255935"/>
            <a:ext cx="1002703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5CE355-B255-4451-86EC-63AC4428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4" y="644827"/>
            <a:ext cx="9919626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Rubrik</a:t>
            </a:r>
          </a:p>
        </p:txBody>
      </p:sp>
      <p:grpSp>
        <p:nvGrpSpPr>
          <p:cNvPr id="7" name="Gruppera">
            <a:extLst>
              <a:ext uri="{FF2B5EF4-FFF2-40B4-BE49-F238E27FC236}">
                <a16:creationId xmlns:a16="http://schemas.microsoft.com/office/drawing/2014/main" id="{66310DA7-C797-4307-84A1-1E913C585F86}"/>
              </a:ext>
            </a:extLst>
          </p:cNvPr>
          <p:cNvGrpSpPr/>
          <p:nvPr userDrawn="1"/>
        </p:nvGrpSpPr>
        <p:grpSpPr>
          <a:xfrm>
            <a:off x="10597871" y="5"/>
            <a:ext cx="1081684" cy="1292899"/>
            <a:chOff x="0" y="0"/>
            <a:chExt cx="2163365" cy="2585797"/>
          </a:xfrm>
        </p:grpSpPr>
        <p:sp>
          <p:nvSpPr>
            <p:cNvPr id="8" name="Rektangel">
              <a:extLst>
                <a:ext uri="{FF2B5EF4-FFF2-40B4-BE49-F238E27FC236}">
                  <a16:creationId xmlns:a16="http://schemas.microsoft.com/office/drawing/2014/main" id="{1FFB9E18-8D26-44B4-BFDA-F66D74C62EDA}"/>
                </a:ext>
              </a:extLst>
            </p:cNvPr>
            <p:cNvSpPr/>
            <p:nvPr/>
          </p:nvSpPr>
          <p:spPr>
            <a:xfrm>
              <a:off x="0" y="0"/>
              <a:ext cx="2163366" cy="258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t">
              <a:noAutofit/>
            </a:bodyPr>
            <a:lstStyle/>
            <a:p>
              <a:endParaRPr sz="1200"/>
            </a:p>
          </p:txBody>
        </p:sp>
        <p:pic>
          <p:nvPicPr>
            <p:cNvPr id="12" name="Logotyp_liggande_svart_text_RGB.png" descr="Logotyp_liggande_svart_text_RGB.png">
              <a:extLst>
                <a:ext uri="{FF2B5EF4-FFF2-40B4-BE49-F238E27FC236}">
                  <a16:creationId xmlns:a16="http://schemas.microsoft.com/office/drawing/2014/main" id="{C1E4736A-4545-4BB6-9C55-A1CCCB59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793" y="248096"/>
              <a:ext cx="1945843" cy="2089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2906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62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64" r:id="rId12"/>
    <p:sldLayoutId id="2147483659" r:id="rId13"/>
    <p:sldLayoutId id="2147483661" r:id="rId14"/>
    <p:sldLayoutId id="2147483654" r:id="rId15"/>
    <p:sldLayoutId id="2147483665" r:id="rId16"/>
    <p:sldLayoutId id="2147483660" r:id="rId17"/>
    <p:sldLayoutId id="2147483666" r:id="rId18"/>
    <p:sldLayoutId id="2147483667" r:id="rId19"/>
    <p:sldLayoutId id="2147483669" r:id="rId20"/>
    <p:sldLayoutId id="2147483668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8" r:id="rId34"/>
    <p:sldLayoutId id="2147483689" r:id="rId35"/>
    <p:sldLayoutId id="2147483691" r:id="rId36"/>
    <p:sldLayoutId id="2147483693" r:id="rId37"/>
    <p:sldLayoutId id="2147483692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90" r:id="rId44"/>
    <p:sldLayoutId id="2147483687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6000" i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92175" indent="-892175" algn="l" defTabSz="914400" rtl="0" eaLnBrk="1" latinLnBrk="0" hangingPunct="1">
        <a:lnSpc>
          <a:spcPct val="100000"/>
        </a:lnSpc>
        <a:spcBef>
          <a:spcPts val="2000"/>
        </a:spcBef>
        <a:buClr>
          <a:schemeClr val="accent3"/>
        </a:buClr>
        <a:buFont typeface="Hartwell Alt" panose="00000500000000000000" pitchFamily="50" charset="0"/>
        <a:buChar char="→"/>
        <a:defRPr sz="19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1258888" indent="-3667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258888" indent="-3667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58888" indent="-3667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258888" indent="-3667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hyperlink" Target="http://sv.wikipedia.org/wiki/Norrla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DBEBC-B558-34DB-BCAD-E8EE35B5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5104D10-FF9C-6642-62F6-A2AA0B729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1359"/>
            <a:ext cx="9144000" cy="1509041"/>
          </a:xfrm>
        </p:spPr>
        <p:txBody>
          <a:bodyPr/>
          <a:lstStyle/>
          <a:p>
            <a:r>
              <a:rPr lang="sv-SE" i="0" dirty="0"/>
              <a:t>Game Change </a:t>
            </a:r>
            <a:r>
              <a:rPr lang="sv-SE" i="0" dirty="0">
                <a:solidFill>
                  <a:srgbClr val="FFC000"/>
                </a:solidFill>
              </a:rPr>
              <a:t>2030</a:t>
            </a:r>
            <a:br>
              <a:rPr lang="sv-SE" i="0" dirty="0"/>
            </a:br>
            <a:endParaRPr lang="sv-SE" i="0" dirty="0"/>
          </a:p>
        </p:txBody>
      </p:sp>
      <p:sp>
        <p:nvSpPr>
          <p:cNvPr id="2" name="Platshållare för innehåll 5">
            <a:extLst>
              <a:ext uri="{FF2B5EF4-FFF2-40B4-BE49-F238E27FC236}">
                <a16:creationId xmlns:a16="http://schemas.microsoft.com/office/drawing/2014/main" id="{4474F029-C480-519A-E35A-F000180766B9}"/>
              </a:ext>
            </a:extLst>
          </p:cNvPr>
          <p:cNvSpPr txBox="1">
            <a:spLocks/>
          </p:cNvSpPr>
          <p:nvPr/>
        </p:nvSpPr>
        <p:spPr>
          <a:xfrm>
            <a:off x="3318800" y="3640700"/>
            <a:ext cx="5866642" cy="1149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800" b="1" dirty="0">
                <a:latin typeface="Hartwell Alt" pitchFamily="2" charset="77"/>
                <a:ea typeface="Hartwell Alt" pitchFamily="2" charset="77"/>
              </a:rPr>
              <a:t>- Tennis Sveriges Strategiska Plan -</a:t>
            </a:r>
            <a:endParaRPr lang="sv-SE" sz="2800" dirty="0">
              <a:solidFill>
                <a:srgbClr val="FFC000"/>
              </a:solidFill>
              <a:latin typeface="Hartwell Alt" pitchFamily="2" charset="77"/>
              <a:ea typeface="Hartwell Al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0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4B191-9B4D-7A5C-DAA4-BDF6C6D1D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5">
            <a:extLst>
              <a:ext uri="{FF2B5EF4-FFF2-40B4-BE49-F238E27FC236}">
                <a16:creationId xmlns:a16="http://schemas.microsoft.com/office/drawing/2014/main" id="{60697ACA-831D-67B7-6439-787496B576DC}"/>
              </a:ext>
            </a:extLst>
          </p:cNvPr>
          <p:cNvSpPr txBox="1">
            <a:spLocks/>
          </p:cNvSpPr>
          <p:nvPr/>
        </p:nvSpPr>
        <p:spPr>
          <a:xfrm>
            <a:off x="486385" y="149902"/>
            <a:ext cx="9175127" cy="5831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 marL="0" indent="0">
              <a:buNone/>
            </a:pPr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Klubbsajt – lanseras under april</a:t>
            </a:r>
            <a:br>
              <a:rPr lang="sv-SE" sz="2800" dirty="0">
                <a:latin typeface="Hartwell Alt" pitchFamily="2" charset="77"/>
                <a:ea typeface="Hartwell Alt" pitchFamily="2" charset="77"/>
              </a:rPr>
            </a:br>
            <a:r>
              <a:rPr lang="sv-SE" sz="2800" dirty="0">
                <a:latin typeface="Hartwell Alt" pitchFamily="2" charset="77"/>
                <a:ea typeface="Hartwell Alt" pitchFamily="2" charset="77"/>
              </a:rPr>
              <a:t> </a:t>
            </a:r>
          </a:p>
          <a:p>
            <a:pPr marL="0" indent="0">
              <a:buNone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 marL="0" indent="0">
              <a:buNone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				</a:t>
            </a:r>
          </a:p>
        </p:txBody>
      </p:sp>
      <p:pic>
        <p:nvPicPr>
          <p:cNvPr id="8" name="Bildobjekt 7" descr="En bild som visar klädsel, text, Människoansikte, kvinna&#10;&#10;AI-genererat innehåll kan vara felaktigt.">
            <a:extLst>
              <a:ext uri="{FF2B5EF4-FFF2-40B4-BE49-F238E27FC236}">
                <a16:creationId xmlns:a16="http://schemas.microsoft.com/office/drawing/2014/main" id="{2A4304BA-B978-8A81-DD1A-3687F6C0CE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249" y="2031165"/>
            <a:ext cx="3668345" cy="4303251"/>
          </a:xfrm>
          <a:prstGeom prst="rect">
            <a:avLst/>
          </a:prstGeom>
        </p:spPr>
      </p:pic>
      <p:pic>
        <p:nvPicPr>
          <p:cNvPr id="10" name="Bildobjekt 9" descr="En bild som visar text, klädsel, person, skärmbild&#10;&#10;AI-genererat innehåll kan vara felaktigt.">
            <a:extLst>
              <a:ext uri="{FF2B5EF4-FFF2-40B4-BE49-F238E27FC236}">
                <a16:creationId xmlns:a16="http://schemas.microsoft.com/office/drawing/2014/main" id="{FBA5951B-9ED1-2B82-2267-AFAB9FE317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577" y="2031165"/>
            <a:ext cx="3701149" cy="4303250"/>
          </a:xfrm>
          <a:prstGeom prst="rect">
            <a:avLst/>
          </a:prstGeom>
        </p:spPr>
      </p:pic>
      <p:pic>
        <p:nvPicPr>
          <p:cNvPr id="12" name="Bildobjekt 11" descr="En bild som visar text, skärmbild, Teckensnitt, Varumärke&#10;&#10;AI-genererat innehåll kan vara felaktigt.">
            <a:extLst>
              <a:ext uri="{FF2B5EF4-FFF2-40B4-BE49-F238E27FC236}">
                <a16:creationId xmlns:a16="http://schemas.microsoft.com/office/drawing/2014/main" id="{6FE7C62E-A144-E8D2-478D-CD2CDA07A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85" y="2031166"/>
            <a:ext cx="3680880" cy="43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5C165-9419-83C1-2DC4-57FF136E8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5">
            <a:extLst>
              <a:ext uri="{FF2B5EF4-FFF2-40B4-BE49-F238E27FC236}">
                <a16:creationId xmlns:a16="http://schemas.microsoft.com/office/drawing/2014/main" id="{10344EE5-260B-C5D7-F5BF-ED6C48C66881}"/>
              </a:ext>
            </a:extLst>
          </p:cNvPr>
          <p:cNvSpPr txBox="1">
            <a:spLocks/>
          </p:cNvSpPr>
          <p:nvPr/>
        </p:nvSpPr>
        <p:spPr>
          <a:xfrm>
            <a:off x="1209843" y="0"/>
            <a:ext cx="9175127" cy="1149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 marL="0" indent="0">
              <a:buNone/>
            </a:pPr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Revidering 2025</a:t>
            </a:r>
            <a:br>
              <a:rPr lang="sv-SE" sz="2800" dirty="0">
                <a:latin typeface="Hartwell Alt" pitchFamily="2" charset="77"/>
                <a:ea typeface="Hartwell Alt" pitchFamily="2" charset="77"/>
              </a:rPr>
            </a:br>
            <a:r>
              <a:rPr lang="sv-SE" sz="2800" dirty="0">
                <a:latin typeface="Hartwell Alt" pitchFamily="2" charset="77"/>
                <a:ea typeface="Hartwell Alt" pitchFamily="2" charset="77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Frågeformulär - vår/sommar</a:t>
            </a:r>
          </a:p>
          <a:p>
            <a:pPr>
              <a:buFont typeface="Courier New" panose="02070309020205020404" pitchFamily="49" charset="0"/>
              <a:buChar char="o"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Sverigeresa – höst</a:t>
            </a:r>
          </a:p>
          <a:p>
            <a:pPr>
              <a:buFont typeface="Courier New" panose="02070309020205020404" pitchFamily="49" charset="0"/>
              <a:buChar char="o"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Strategikonferens region – höst</a:t>
            </a:r>
          </a:p>
          <a:p>
            <a:pPr>
              <a:buFont typeface="Courier New" panose="02070309020205020404" pitchFamily="49" charset="0"/>
              <a:buChar char="o"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Första utkast - årsskiftet</a:t>
            </a:r>
          </a:p>
          <a:p>
            <a:pPr>
              <a:buFont typeface="Courier New" panose="02070309020205020404" pitchFamily="49" charset="0"/>
              <a:buChar char="o"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Beslut  - Förbundsmöte april 2026</a:t>
            </a:r>
          </a:p>
          <a:p>
            <a:pPr marL="0" indent="0">
              <a:buNone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4850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4CB27-4147-DF71-4910-AE2B7D5D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5">
            <a:extLst>
              <a:ext uri="{FF2B5EF4-FFF2-40B4-BE49-F238E27FC236}">
                <a16:creationId xmlns:a16="http://schemas.microsoft.com/office/drawing/2014/main" id="{0A8B0216-3AEF-6EA5-82C7-3DA16D751751}"/>
              </a:ext>
            </a:extLst>
          </p:cNvPr>
          <p:cNvSpPr txBox="1">
            <a:spLocks/>
          </p:cNvSpPr>
          <p:nvPr/>
        </p:nvSpPr>
        <p:spPr>
          <a:xfrm>
            <a:off x="1014971" y="-262328"/>
            <a:ext cx="9175127" cy="7120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 marL="0" indent="0">
              <a:buNone/>
            </a:pPr>
            <a:br>
              <a:rPr lang="sv-SE" sz="2800" dirty="0">
                <a:latin typeface="Hartwell Alt" pitchFamily="2" charset="77"/>
                <a:ea typeface="Hartwell Alt" pitchFamily="2" charset="77"/>
              </a:rPr>
            </a:br>
            <a:r>
              <a:rPr lang="sv-SE" sz="2800" dirty="0">
                <a:latin typeface="Hartwell Alt" pitchFamily="2" charset="77"/>
                <a:ea typeface="Hartwell Alt" pitchFamily="2" charset="77"/>
              </a:rPr>
              <a:t> </a:t>
            </a:r>
          </a:p>
          <a:p>
            <a:pPr marL="0" indent="0">
              <a:buNone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				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8B631D6-6069-1CB9-C3C1-11EB7E2D3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87737"/>
              </p:ext>
            </p:extLst>
          </p:nvPr>
        </p:nvGraphicFramePr>
        <p:xfrm>
          <a:off x="1014971" y="899411"/>
          <a:ext cx="8608713" cy="570670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09781">
                  <a:extLst>
                    <a:ext uri="{9D8B030D-6E8A-4147-A177-3AD203B41FA5}">
                      <a16:colId xmlns:a16="http://schemas.microsoft.com/office/drawing/2014/main" val="1252866166"/>
                    </a:ext>
                  </a:extLst>
                </a:gridCol>
                <a:gridCol w="1253163">
                  <a:extLst>
                    <a:ext uri="{9D8B030D-6E8A-4147-A177-3AD203B41FA5}">
                      <a16:colId xmlns:a16="http://schemas.microsoft.com/office/drawing/2014/main" val="3375542835"/>
                    </a:ext>
                  </a:extLst>
                </a:gridCol>
                <a:gridCol w="1528996">
                  <a:extLst>
                    <a:ext uri="{9D8B030D-6E8A-4147-A177-3AD203B41FA5}">
                      <a16:colId xmlns:a16="http://schemas.microsoft.com/office/drawing/2014/main" val="1211163860"/>
                    </a:ext>
                  </a:extLst>
                </a:gridCol>
                <a:gridCol w="2818151">
                  <a:extLst>
                    <a:ext uri="{9D8B030D-6E8A-4147-A177-3AD203B41FA5}">
                      <a16:colId xmlns:a16="http://schemas.microsoft.com/office/drawing/2014/main" val="4078732308"/>
                    </a:ext>
                  </a:extLst>
                </a:gridCol>
                <a:gridCol w="2098622">
                  <a:extLst>
                    <a:ext uri="{9D8B030D-6E8A-4147-A177-3AD203B41FA5}">
                      <a16:colId xmlns:a16="http://schemas.microsoft.com/office/drawing/2014/main" val="1687113571"/>
                    </a:ext>
                  </a:extLst>
                </a:gridCol>
              </a:tblGrid>
              <a:tr h="401795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Vecka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097966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25 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Måndag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Väst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68724"/>
                  </a:ext>
                </a:extLst>
              </a:tr>
              <a:tr h="483367">
                <a:tc>
                  <a:txBody>
                    <a:bodyPr/>
                    <a:lstStyle/>
                    <a:p>
                      <a:pPr algn="ctr"/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26 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Tisdag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Vänersborg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Väst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14314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27 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Göteborg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80857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1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Måndag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Luleå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Norr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045006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endParaRPr lang="sv-S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Tisdag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Sundsvall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Norr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60955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endParaRPr lang="sv-S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3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Falun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Mitt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669167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endParaRPr lang="sv-S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4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Uppsala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Mitt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961501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17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Falkenberg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Syd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71891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endParaRPr lang="sv-S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18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Växjö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Syd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240903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22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Måndag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Norrköping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Öst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56672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endParaRPr lang="sv-S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23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Tisdag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Eskilstuna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Öst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18756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24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Stockholm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Stockholm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49490"/>
                  </a:ext>
                </a:extLst>
              </a:tr>
              <a:tr h="401795">
                <a:tc>
                  <a:txBody>
                    <a:bodyPr/>
                    <a:lstStyle/>
                    <a:p>
                      <a:pPr algn="ctr"/>
                      <a:endParaRPr lang="sv-S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25 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Malmö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Syd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22340"/>
                  </a:ext>
                </a:extLst>
              </a:tr>
            </a:tbl>
          </a:graphicData>
        </a:graphic>
      </p:graphicFrame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4CC820CF-381B-BAB4-C56B-E38EE5D9D4BE}"/>
              </a:ext>
            </a:extLst>
          </p:cNvPr>
          <p:cNvSpPr txBox="1">
            <a:spLocks/>
          </p:cNvSpPr>
          <p:nvPr/>
        </p:nvSpPr>
        <p:spPr>
          <a:xfrm>
            <a:off x="1014971" y="-464695"/>
            <a:ext cx="9175127" cy="716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 marL="0" indent="0">
              <a:buNone/>
            </a:pPr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Sverigeresan</a:t>
            </a:r>
            <a:br>
              <a:rPr lang="sv-SE" sz="2800" dirty="0">
                <a:latin typeface="Hartwell Alt" pitchFamily="2" charset="77"/>
                <a:ea typeface="Hartwell Alt" pitchFamily="2" charset="77"/>
              </a:rPr>
            </a:br>
            <a:r>
              <a:rPr lang="sv-SE" sz="2800" dirty="0">
                <a:latin typeface="Hartwell Alt" pitchFamily="2" charset="77"/>
                <a:ea typeface="Hartwell Alt" pitchFamily="2" charset="77"/>
              </a:rPr>
              <a:t> </a:t>
            </a:r>
          </a:p>
          <a:p>
            <a:pPr marL="0" indent="0">
              <a:buNone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4520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EAB47-713E-0EF5-21B6-3D6E7DE87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B94DE92-899C-16B3-9E98-6E859C3F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215" y="2502040"/>
            <a:ext cx="3235570" cy="1325563"/>
          </a:xfrm>
        </p:spPr>
        <p:txBody>
          <a:bodyPr/>
          <a:lstStyle/>
          <a:p>
            <a:r>
              <a:rPr lang="sv-SE" sz="9600" i="0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31490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0260-75E3-6820-E4FA-88377145F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6F2ED20-1139-0C9B-258D-424FA363F8EC}"/>
              </a:ext>
            </a:extLst>
          </p:cNvPr>
          <p:cNvSpPr txBox="1">
            <a:spLocks/>
          </p:cNvSpPr>
          <p:nvPr/>
        </p:nvSpPr>
        <p:spPr>
          <a:xfrm>
            <a:off x="1205802" y="5373379"/>
            <a:ext cx="10872315" cy="7035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6000" i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32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endParaRPr lang="sv-SE" sz="32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endParaRPr lang="sv-SE" sz="32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endParaRPr lang="sv-SE" sz="44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r>
              <a:rPr lang="sv-SE" sz="4400" b="1" i="0" dirty="0">
                <a:solidFill>
                  <a:schemeClr val="accent4"/>
                </a:solidFill>
                <a:latin typeface="Hartwell Alt Semibold" pitchFamily="2" charset="77"/>
                <a:ea typeface="Hartwell Alt Semibold" pitchFamily="2" charset="77"/>
              </a:rPr>
              <a:t>Styrande </a:t>
            </a:r>
            <a:r>
              <a:rPr lang="sv-SE" sz="4400" b="1" i="0" dirty="0">
                <a:latin typeface="Hartwell Alt Semibold" pitchFamily="2" charset="77"/>
                <a:ea typeface="Hartwell Alt Semibold" pitchFamily="2" charset="77"/>
              </a:rPr>
              <a:t>för Tennisförbundet </a:t>
            </a:r>
          </a:p>
          <a:p>
            <a:r>
              <a:rPr lang="sv-SE" sz="4400" b="1" i="0" dirty="0">
                <a:latin typeface="Hartwell Alt Semibold" pitchFamily="2" charset="77"/>
                <a:ea typeface="Hartwell Alt Semibold" pitchFamily="2" charset="77"/>
              </a:rPr>
              <a:t>och regionerna</a:t>
            </a:r>
            <a:br>
              <a:rPr lang="sv-SE" sz="4400" b="1" i="0" dirty="0">
                <a:latin typeface="Hartwell Alt Semibold" pitchFamily="2" charset="77"/>
                <a:ea typeface="Hartwell Alt Semibold" pitchFamily="2" charset="77"/>
              </a:rPr>
            </a:br>
            <a:endParaRPr lang="sv-SE" sz="4400" b="1" i="0" dirty="0"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endParaRPr lang="sv-SE" sz="44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r>
              <a:rPr lang="sv-SE" sz="4400" b="1" i="0" dirty="0">
                <a:solidFill>
                  <a:schemeClr val="accent4"/>
                </a:solidFill>
                <a:latin typeface="Hartwell Alt Semibold" pitchFamily="2" charset="77"/>
                <a:ea typeface="Hartwell Alt Semibold" pitchFamily="2" charset="77"/>
              </a:rPr>
              <a:t>Vägledande </a:t>
            </a:r>
            <a:r>
              <a:rPr lang="sv-SE" sz="4400" b="1" i="0" dirty="0">
                <a:latin typeface="Hartwell Alt Semibold" pitchFamily="2" charset="77"/>
                <a:ea typeface="Hartwell Alt Semibold" pitchFamily="2" charset="77"/>
              </a:rPr>
              <a:t>för klubbarna</a:t>
            </a:r>
            <a:br>
              <a:rPr lang="sv-SE" sz="3200" b="1" i="0" dirty="0">
                <a:latin typeface="Hartwell Alt Semibold" pitchFamily="2" charset="77"/>
                <a:ea typeface="Hartwell Alt Semibold" pitchFamily="2" charset="77"/>
              </a:rPr>
            </a:br>
            <a:endParaRPr lang="sv-SE" sz="3200" b="1" i="0" dirty="0"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endParaRPr lang="sv-SE" sz="2400" b="1" i="0" dirty="0">
              <a:latin typeface="Hartwell Alt Semibold" pitchFamily="2" charset="77"/>
              <a:ea typeface="Hartwell Al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0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sitter, mörk, ljus, tittar&#10;&#10;Automatiskt genererad beskrivning">
            <a:extLst>
              <a:ext uri="{FF2B5EF4-FFF2-40B4-BE49-F238E27FC236}">
                <a16:creationId xmlns:a16="http://schemas.microsoft.com/office/drawing/2014/main" id="{510F1510-1AE8-F74C-B4CD-26FDD6E30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25447" y="344398"/>
            <a:ext cx="2808081" cy="637996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69100AE-AEF5-454D-B9A7-E0FDE7054CEB}"/>
              </a:ext>
            </a:extLst>
          </p:cNvPr>
          <p:cNvSpPr txBox="1"/>
          <p:nvPr/>
        </p:nvSpPr>
        <p:spPr>
          <a:xfrm>
            <a:off x="8440070" y="2022488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Piteå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45B903F6-020F-1A4A-A15E-3C12E29DD578}"/>
              </a:ext>
            </a:extLst>
          </p:cNvPr>
          <p:cNvSpPr/>
          <p:nvPr/>
        </p:nvSpPr>
        <p:spPr>
          <a:xfrm>
            <a:off x="8016186" y="2022488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2966FB7E-1FE4-A14E-937C-F8F78C6A3BD7}"/>
              </a:ext>
            </a:extLst>
          </p:cNvPr>
          <p:cNvSpPr/>
          <p:nvPr/>
        </p:nvSpPr>
        <p:spPr>
          <a:xfrm>
            <a:off x="7329487" y="3280446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224F6AAB-BA19-3A4D-96D4-335810957EF1}"/>
              </a:ext>
            </a:extLst>
          </p:cNvPr>
          <p:cNvSpPr/>
          <p:nvPr/>
        </p:nvSpPr>
        <p:spPr>
          <a:xfrm>
            <a:off x="6953250" y="4154022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C6F0F49D-C5C7-2544-9DD7-86B1473B95D1}"/>
              </a:ext>
            </a:extLst>
          </p:cNvPr>
          <p:cNvSpPr/>
          <p:nvPr/>
        </p:nvSpPr>
        <p:spPr>
          <a:xfrm>
            <a:off x="7529512" y="4477872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highlight>
                <a:srgbClr val="00FF00"/>
              </a:highlight>
            </a:endParaRP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00293BAC-B205-3244-9380-4994DE648AE2}"/>
              </a:ext>
            </a:extLst>
          </p:cNvPr>
          <p:cNvSpPr/>
          <p:nvPr/>
        </p:nvSpPr>
        <p:spPr>
          <a:xfrm>
            <a:off x="7529512" y="4706921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4ED0ACCA-D8D6-2841-91B1-5C256A9CEC74}"/>
              </a:ext>
            </a:extLst>
          </p:cNvPr>
          <p:cNvSpPr/>
          <p:nvPr/>
        </p:nvSpPr>
        <p:spPr>
          <a:xfrm>
            <a:off x="7329486" y="4706921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29A5338C-AA10-1E42-9CC1-6F8A45DE91F9}"/>
              </a:ext>
            </a:extLst>
          </p:cNvPr>
          <p:cNvSpPr/>
          <p:nvPr/>
        </p:nvSpPr>
        <p:spPr>
          <a:xfrm>
            <a:off x="7153275" y="5025841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A08EB013-B0B7-154D-8187-681A5B94606D}"/>
              </a:ext>
            </a:extLst>
          </p:cNvPr>
          <p:cNvSpPr/>
          <p:nvPr/>
        </p:nvSpPr>
        <p:spPr>
          <a:xfrm>
            <a:off x="6648450" y="5406841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936654F8-D484-6D49-9692-B8F411C58E37}"/>
              </a:ext>
            </a:extLst>
          </p:cNvPr>
          <p:cNvSpPr/>
          <p:nvPr/>
        </p:nvSpPr>
        <p:spPr>
          <a:xfrm>
            <a:off x="6493693" y="4619621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615A24CA-0442-5143-9520-3DD74C0037BD}"/>
              </a:ext>
            </a:extLst>
          </p:cNvPr>
          <p:cNvSpPr/>
          <p:nvPr/>
        </p:nvSpPr>
        <p:spPr>
          <a:xfrm>
            <a:off x="6156977" y="5118063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F447B405-EC12-EE43-9F08-DBF90445C4F9}"/>
              </a:ext>
            </a:extLst>
          </p:cNvPr>
          <p:cNvSpPr/>
          <p:nvPr/>
        </p:nvSpPr>
        <p:spPr>
          <a:xfrm>
            <a:off x="6033725" y="5302508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0BF06A3B-3934-6540-8C5E-E1217817CE85}"/>
              </a:ext>
            </a:extLst>
          </p:cNvPr>
          <p:cNvSpPr/>
          <p:nvPr/>
        </p:nvSpPr>
        <p:spPr>
          <a:xfrm>
            <a:off x="6095351" y="5375404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4BC0DDF6-4C54-A145-89A7-58BF80BB55D7}"/>
              </a:ext>
            </a:extLst>
          </p:cNvPr>
          <p:cNvSpPr/>
          <p:nvPr/>
        </p:nvSpPr>
        <p:spPr>
          <a:xfrm>
            <a:off x="6175378" y="5827092"/>
            <a:ext cx="200025" cy="184445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6E170B2C-321A-D74A-A24E-C8089AE10B91}"/>
              </a:ext>
            </a:extLst>
          </p:cNvPr>
          <p:cNvSpPr/>
          <p:nvPr/>
        </p:nvSpPr>
        <p:spPr>
          <a:xfrm>
            <a:off x="6323589" y="6351676"/>
            <a:ext cx="200025" cy="184445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373630B-1EDA-AB44-B382-C820F3A26CD8}"/>
              </a:ext>
            </a:extLst>
          </p:cNvPr>
          <p:cNvSpPr txBox="1"/>
          <p:nvPr/>
        </p:nvSpPr>
        <p:spPr>
          <a:xfrm>
            <a:off x="7771875" y="3301515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Sundsvall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878DCC85-3DAA-7C45-8709-82900A39CA14}"/>
              </a:ext>
            </a:extLst>
          </p:cNvPr>
          <p:cNvSpPr txBox="1"/>
          <p:nvPr/>
        </p:nvSpPr>
        <p:spPr>
          <a:xfrm>
            <a:off x="8071912" y="4468762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Uppsala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2138C62C-696C-6E43-9ED3-2C07A476662B}"/>
              </a:ext>
            </a:extLst>
          </p:cNvPr>
          <p:cNvSpPr txBox="1"/>
          <p:nvPr/>
        </p:nvSpPr>
        <p:spPr>
          <a:xfrm>
            <a:off x="7912843" y="4136204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Falun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34F2D49-1C83-4D4A-988F-ADF73B392A09}"/>
              </a:ext>
            </a:extLst>
          </p:cNvPr>
          <p:cNvSpPr txBox="1"/>
          <p:nvPr/>
        </p:nvSpPr>
        <p:spPr>
          <a:xfrm>
            <a:off x="8040084" y="4736470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Stockholm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DB558701-BE24-8849-829B-F75B0CE155FA}"/>
              </a:ext>
            </a:extLst>
          </p:cNvPr>
          <p:cNvSpPr txBox="1"/>
          <p:nvPr/>
        </p:nvSpPr>
        <p:spPr>
          <a:xfrm>
            <a:off x="7938438" y="4973333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Eskilstuna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CD8A41D2-41AE-1549-8B54-EFB85822FD99}"/>
              </a:ext>
            </a:extLst>
          </p:cNvPr>
          <p:cNvSpPr txBox="1"/>
          <p:nvPr/>
        </p:nvSpPr>
        <p:spPr>
          <a:xfrm>
            <a:off x="7663972" y="5199891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Norrköping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C923D19C-19F6-2A4D-8818-117BBAAD9F50}"/>
              </a:ext>
            </a:extLst>
          </p:cNvPr>
          <p:cNvSpPr txBox="1"/>
          <p:nvPr/>
        </p:nvSpPr>
        <p:spPr>
          <a:xfrm>
            <a:off x="7546929" y="5433049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Jönköping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BAE9E753-242B-D74C-812A-4B8C44CF9A7B}"/>
              </a:ext>
            </a:extLst>
          </p:cNvPr>
          <p:cNvSpPr txBox="1"/>
          <p:nvPr/>
        </p:nvSpPr>
        <p:spPr>
          <a:xfrm>
            <a:off x="5581762" y="6322627"/>
            <a:ext cx="280808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Malmö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750E4E20-8608-DC4A-B317-8C8F9ED51F69}"/>
              </a:ext>
            </a:extLst>
          </p:cNvPr>
          <p:cNvSpPr txBox="1"/>
          <p:nvPr/>
        </p:nvSpPr>
        <p:spPr>
          <a:xfrm>
            <a:off x="5007983" y="5800652"/>
            <a:ext cx="19452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Falkenberg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D5E349CB-8E88-FE4A-8C4B-8F2192ADBD7E}"/>
              </a:ext>
            </a:extLst>
          </p:cNvPr>
          <p:cNvSpPr txBox="1"/>
          <p:nvPr/>
        </p:nvSpPr>
        <p:spPr>
          <a:xfrm>
            <a:off x="4996221" y="5379026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Göteborg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C969F23B-F82D-FF48-A0BA-ABDCA7AB001F}"/>
              </a:ext>
            </a:extLst>
          </p:cNvPr>
          <p:cNvSpPr txBox="1"/>
          <p:nvPr/>
        </p:nvSpPr>
        <p:spPr>
          <a:xfrm>
            <a:off x="4972230" y="5005508"/>
            <a:ext cx="28080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Trollhättan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4DDC4DEE-FAE3-8D4B-9ED9-2E203FDEB204}"/>
              </a:ext>
            </a:extLst>
          </p:cNvPr>
          <p:cNvSpPr txBox="1"/>
          <p:nvPr/>
        </p:nvSpPr>
        <p:spPr>
          <a:xfrm>
            <a:off x="5330909" y="4585187"/>
            <a:ext cx="2808081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Karlstad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EA8508D-6D78-AA7C-374C-EC479DA1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9887" y="133642"/>
            <a:ext cx="1138619" cy="11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27C2CAF5-E90D-EC8E-50D9-D3A90D27D0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0311" y="791765"/>
            <a:ext cx="5379725" cy="3768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800" b="1" dirty="0">
                <a:solidFill>
                  <a:srgbClr val="FFC000"/>
                </a:solidFill>
                <a:latin typeface="Hartwell Alt" pitchFamily="2" charset="77"/>
                <a:ea typeface="Hartwell Alt" pitchFamily="2" charset="77"/>
              </a:rPr>
              <a:t>Uppifrån och ner eller egentligen </a:t>
            </a:r>
            <a:r>
              <a:rPr lang="sv-SE" sz="4800" b="1" dirty="0">
                <a:latin typeface="Hartwell Alt" pitchFamily="2" charset="77"/>
                <a:ea typeface="Hartwell Alt" pitchFamily="2" charset="77"/>
              </a:rPr>
              <a:t>nerifrån</a:t>
            </a:r>
            <a:r>
              <a:rPr lang="sv-SE" sz="4800" b="1" dirty="0">
                <a:solidFill>
                  <a:srgbClr val="FFC000"/>
                </a:solidFill>
                <a:latin typeface="Hartwell Alt" pitchFamily="2" charset="77"/>
                <a:ea typeface="Hartwell Alt" pitchFamily="2" charset="77"/>
              </a:rPr>
              <a:t> och upp</a:t>
            </a:r>
            <a:endParaRPr lang="sv-SE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2DE78-1C60-5FCE-0E07-ABE056B8F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FEDE28C-BEE8-453C-C19F-270EF7E654D4}"/>
              </a:ext>
            </a:extLst>
          </p:cNvPr>
          <p:cNvSpPr txBox="1">
            <a:spLocks/>
          </p:cNvSpPr>
          <p:nvPr/>
        </p:nvSpPr>
        <p:spPr>
          <a:xfrm>
            <a:off x="991871" y="868679"/>
            <a:ext cx="8036863" cy="7035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6000" i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i="0" dirty="0">
                <a:latin typeface="Hartwell Alt Semibold" pitchFamily="2" charset="77"/>
                <a:ea typeface="Hartwell Alt Semibold" pitchFamily="2" charset="77"/>
              </a:rPr>
              <a:t> </a:t>
            </a:r>
            <a:endParaRPr lang="sv-SE" sz="2400" b="1" i="0" dirty="0">
              <a:latin typeface="Hartwell Alt Semibold" pitchFamily="2" charset="77"/>
              <a:ea typeface="Hartwell Alt Semibold" pitchFamily="2" charset="77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3B838DE-71E2-881D-7C51-07C9EE97C18F}"/>
              </a:ext>
            </a:extLst>
          </p:cNvPr>
          <p:cNvSpPr txBox="1">
            <a:spLocks/>
          </p:cNvSpPr>
          <p:nvPr/>
        </p:nvSpPr>
        <p:spPr>
          <a:xfrm>
            <a:off x="1849860" y="2501521"/>
            <a:ext cx="8492279" cy="30096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6000" i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32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endParaRPr lang="sv-SE" sz="32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endParaRPr lang="sv-SE" sz="32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endParaRPr lang="sv-SE" sz="54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r>
              <a:rPr lang="sv-SE" sz="5400" b="1" i="0" dirty="0">
                <a:solidFill>
                  <a:srgbClr val="FFC000"/>
                </a:solidFill>
                <a:latin typeface="Hartwell Alt Semibold" pitchFamily="2" charset="77"/>
                <a:ea typeface="Hartwell Alt Semibold" pitchFamily="2" charset="77"/>
              </a:rPr>
              <a:t>Tennis – </a:t>
            </a:r>
            <a:r>
              <a:rPr lang="sv-SE" sz="5400" b="1" i="0" dirty="0">
                <a:latin typeface="Hartwell Alt Semibold" pitchFamily="2" charset="77"/>
                <a:ea typeface="Hartwell Alt Semibold" pitchFamily="2" charset="77"/>
              </a:rPr>
              <a:t>en ledande och framgångsrik idrott för livet, hela livet </a:t>
            </a:r>
            <a:br>
              <a:rPr lang="sv-SE" sz="3200" b="1" i="0" dirty="0">
                <a:latin typeface="Hartwell Alt Semibold" pitchFamily="2" charset="77"/>
                <a:ea typeface="Hartwell Alt Semibold" pitchFamily="2" charset="77"/>
              </a:rPr>
            </a:br>
            <a:endParaRPr lang="sv-SE" sz="3200" b="1" i="0" dirty="0">
              <a:latin typeface="Hartwell Alt Semibold" pitchFamily="2" charset="77"/>
              <a:ea typeface="Hartwell Alt Semibold" pitchFamily="2" charset="77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7857A29-D038-F05B-C4BB-822D0FDE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24" y="74950"/>
            <a:ext cx="1417293" cy="13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91B4E42-51E7-C27C-218A-68E4220A3642}"/>
              </a:ext>
            </a:extLst>
          </p:cNvPr>
          <p:cNvSpPr txBox="1">
            <a:spLocks/>
          </p:cNvSpPr>
          <p:nvPr/>
        </p:nvSpPr>
        <p:spPr>
          <a:xfrm>
            <a:off x="6451863" y="4250122"/>
            <a:ext cx="6150012" cy="7035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6000" i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v-SE" sz="32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endParaRPr lang="sv-SE" sz="3200" b="1" i="0" dirty="0">
              <a:solidFill>
                <a:schemeClr val="accent4"/>
              </a:solidFill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br>
              <a:rPr lang="sv-SE" sz="3200" b="1" i="0" dirty="0">
                <a:latin typeface="Hartwell Alt Semibold" pitchFamily="2" charset="77"/>
                <a:ea typeface="Hartwell Alt Semibold" pitchFamily="2" charset="77"/>
              </a:rPr>
            </a:br>
            <a:endParaRPr lang="sv-SE" sz="3200" b="1" i="0" dirty="0">
              <a:latin typeface="Hartwell Alt Semibold" pitchFamily="2" charset="77"/>
              <a:ea typeface="Hartwell Alt Semibold" pitchFamily="2" charset="77"/>
            </a:endParaRPr>
          </a:p>
          <a:p>
            <a:pPr algn="ctr"/>
            <a:r>
              <a:rPr lang="sv-SE" sz="4000" b="1" i="0" dirty="0">
                <a:solidFill>
                  <a:schemeClr val="accent4"/>
                </a:solidFill>
                <a:latin typeface="Hartwell Alt Semibold" pitchFamily="2" charset="77"/>
                <a:ea typeface="Hartwell Alt Semibold" pitchFamily="2" charset="77"/>
              </a:rPr>
              <a:t>12</a:t>
            </a:r>
            <a:r>
              <a:rPr lang="sv-SE" sz="4000" b="1" i="0" dirty="0">
                <a:latin typeface="Hartwell Alt Semibold" pitchFamily="2" charset="77"/>
                <a:ea typeface="Hartwell Alt Semibold" pitchFamily="2" charset="77"/>
              </a:rPr>
              <a:t> </a:t>
            </a:r>
            <a:br>
              <a:rPr lang="sv-SE" sz="4000" b="1" i="0" dirty="0">
                <a:latin typeface="Hartwell Alt Semibold" pitchFamily="2" charset="77"/>
                <a:ea typeface="Hartwell Alt Semibold" pitchFamily="2" charset="77"/>
              </a:rPr>
            </a:br>
            <a:r>
              <a:rPr lang="sv-SE" sz="4000" b="1" i="0" dirty="0">
                <a:latin typeface="Hartwell Alt Semibold" pitchFamily="2" charset="77"/>
                <a:ea typeface="Hartwell Alt Semibold" pitchFamily="2" charset="77"/>
              </a:rPr>
              <a:t>Utvecklingsresor</a:t>
            </a:r>
          </a:p>
          <a:p>
            <a:pPr algn="ctr"/>
            <a:r>
              <a:rPr lang="sv-SE" sz="3200" b="1" i="0" dirty="0">
                <a:latin typeface="Hartwell Alt Semibold" pitchFamily="2" charset="77"/>
                <a:ea typeface="Hartwell Alt Semibold" pitchFamily="2" charset="77"/>
              </a:rPr>
              <a:t> </a:t>
            </a:r>
            <a:br>
              <a:rPr lang="sv-SE" sz="3200" b="1" i="0" dirty="0">
                <a:latin typeface="Hartwell Alt Semibold" pitchFamily="2" charset="77"/>
                <a:ea typeface="Hartwell Alt Semibold" pitchFamily="2" charset="77"/>
              </a:rPr>
            </a:br>
            <a:endParaRPr lang="sv-SE" sz="2400" b="1" i="0" dirty="0">
              <a:latin typeface="Hartwell Alt Semibold" pitchFamily="2" charset="77"/>
              <a:ea typeface="Hartwell Alt Semibold" pitchFamily="2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40D51B-FFB9-A441-8BB8-FBC3D71A9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" y="914401"/>
            <a:ext cx="6848512" cy="51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BF1F7BED-C48F-70AA-F6DB-27E7C1942EE9}"/>
              </a:ext>
            </a:extLst>
          </p:cNvPr>
          <p:cNvSpPr txBox="1">
            <a:spLocks/>
          </p:cNvSpPr>
          <p:nvPr/>
        </p:nvSpPr>
        <p:spPr>
          <a:xfrm>
            <a:off x="5931462" y="1915780"/>
            <a:ext cx="5866642" cy="1149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800" b="1" dirty="0">
              <a:latin typeface="Hartwell Alt" pitchFamily="2" charset="77"/>
              <a:ea typeface="Hartwell Alt" pitchFamily="2" charset="77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b="1" dirty="0">
                <a:latin typeface="Hartwell Alt" pitchFamily="2" charset="77"/>
                <a:ea typeface="Hartwell Alt" pitchFamily="2" charset="77"/>
              </a:rPr>
              <a:t>18</a:t>
            </a:r>
            <a:r>
              <a:rPr lang="sv-SE" sz="2800" dirty="0">
                <a:latin typeface="Hartwell Alt" pitchFamily="2" charset="77"/>
                <a:ea typeface="Hartwell Alt" pitchFamily="2" charset="77"/>
              </a:rPr>
              <a:t> delmål är kvar i i startblocken</a:t>
            </a:r>
            <a:br>
              <a:rPr lang="sv-SE" sz="2800" dirty="0">
                <a:latin typeface="Hartwell Alt" pitchFamily="2" charset="77"/>
                <a:ea typeface="Hartwell Alt" pitchFamily="2" charset="77"/>
              </a:rPr>
            </a:b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b="1" dirty="0">
                <a:latin typeface="Hartwell Alt" pitchFamily="2" charset="77"/>
                <a:ea typeface="Hartwell Alt" pitchFamily="2" charset="77"/>
              </a:rPr>
              <a:t>27</a:t>
            </a:r>
            <a:r>
              <a:rPr lang="sv-SE" sz="2800" dirty="0">
                <a:latin typeface="Hartwell Alt" pitchFamily="2" charset="77"/>
                <a:ea typeface="Hartwell Alt" pitchFamily="2" charset="77"/>
              </a:rPr>
              <a:t> delmål har startat</a:t>
            </a:r>
          </a:p>
          <a:p>
            <a:pPr>
              <a:buFont typeface="Courier New" panose="02070309020205020404" pitchFamily="49" charset="0"/>
              <a:buChar char="o"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b="1" dirty="0">
                <a:latin typeface="Hartwell Alt" pitchFamily="2" charset="77"/>
                <a:ea typeface="Hartwell Alt" pitchFamily="2" charset="77"/>
              </a:rPr>
              <a:t>6</a:t>
            </a:r>
            <a:r>
              <a:rPr lang="sv-SE" sz="2800" dirty="0">
                <a:latin typeface="Hartwell Alt" pitchFamily="2" charset="77"/>
                <a:ea typeface="Hartwell Alt" pitchFamily="2" charset="77"/>
              </a:rPr>
              <a:t> delmål har nått mållinjen</a:t>
            </a:r>
          </a:p>
        </p:txBody>
      </p:sp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96FF618F-A6C3-E5E8-AE86-9646C03E83BD}"/>
              </a:ext>
            </a:extLst>
          </p:cNvPr>
          <p:cNvSpPr txBox="1">
            <a:spLocks/>
          </p:cNvSpPr>
          <p:nvPr/>
        </p:nvSpPr>
        <p:spPr>
          <a:xfrm>
            <a:off x="624943" y="0"/>
            <a:ext cx="9175127" cy="1149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 marL="0" indent="0">
              <a:buNone/>
            </a:pPr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Hur långt har vi hunnit?</a:t>
            </a:r>
            <a:br>
              <a:rPr lang="sv-SE" sz="2800" dirty="0">
                <a:latin typeface="Hartwell Alt" pitchFamily="2" charset="77"/>
                <a:ea typeface="Hartwell Alt" pitchFamily="2" charset="77"/>
              </a:rPr>
            </a:br>
            <a:r>
              <a:rPr lang="sv-SE" sz="2800" dirty="0">
                <a:latin typeface="Hartwell Alt" pitchFamily="2" charset="77"/>
                <a:ea typeface="Hartwell Alt" pitchFamily="2" charset="77"/>
              </a:rPr>
              <a:t> </a:t>
            </a:r>
          </a:p>
          <a:p>
            <a:pPr marL="0" indent="0">
              <a:buNone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				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F8A6E7A-AB6E-CB44-EDEF-AC15C6D74A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14" y="1512746"/>
            <a:ext cx="4141292" cy="49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FFF2E-349D-EB19-ABAE-28A054AED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3BF613D-A579-43AB-6637-0334EEBF05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33" y="171450"/>
            <a:ext cx="8663065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81EA2-553C-4BBC-81C2-016146AC5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5">
            <a:extLst>
              <a:ext uri="{FF2B5EF4-FFF2-40B4-BE49-F238E27FC236}">
                <a16:creationId xmlns:a16="http://schemas.microsoft.com/office/drawing/2014/main" id="{9BB0511E-C3D2-6838-FCC1-60A9C6CB1800}"/>
              </a:ext>
            </a:extLst>
          </p:cNvPr>
          <p:cNvSpPr txBox="1">
            <a:spLocks/>
          </p:cNvSpPr>
          <p:nvPr/>
        </p:nvSpPr>
        <p:spPr>
          <a:xfrm>
            <a:off x="1209843" y="0"/>
            <a:ext cx="9175127" cy="1149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 marL="0" indent="0">
              <a:buNone/>
            </a:pPr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Regionala satsningar</a:t>
            </a:r>
          </a:p>
          <a:p>
            <a:pPr marL="0" indent="0">
              <a:buNone/>
            </a:pPr>
            <a:endParaRPr lang="sv-SE" sz="4000" b="1" dirty="0">
              <a:solidFill>
                <a:schemeClr val="accent4"/>
              </a:solidFill>
              <a:latin typeface="Hartwell Alt" pitchFamily="2" charset="77"/>
              <a:ea typeface="Hartwell Alt" pitchFamily="2" charset="77"/>
            </a:endParaRPr>
          </a:p>
          <a:p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Medlemsmålet</a:t>
            </a:r>
          </a:p>
          <a:p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Spelutveckling (ROG)</a:t>
            </a:r>
          </a:p>
          <a:p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Tävlingsformer för alla (KM, SO-Tour, STL)</a:t>
            </a:r>
          </a:p>
          <a:p>
            <a:pPr marL="0" indent="0">
              <a:buNone/>
            </a:pPr>
            <a:br>
              <a:rPr lang="sv-SE" sz="2800" dirty="0">
                <a:latin typeface="Hartwell Alt" pitchFamily="2" charset="77"/>
                <a:ea typeface="Hartwell Alt" pitchFamily="2" charset="77"/>
              </a:rPr>
            </a:br>
            <a:r>
              <a:rPr lang="sv-SE" sz="2800" dirty="0">
                <a:latin typeface="Hartwell Alt" pitchFamily="2" charset="77"/>
                <a:ea typeface="Hartwell Alt" pitchFamily="2" charset="77"/>
              </a:rPr>
              <a:t> </a:t>
            </a:r>
          </a:p>
          <a:p>
            <a:pPr marL="0" indent="0">
              <a:buNone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3100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57201-25C0-422B-0FAF-5AE3D2CCD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5">
            <a:extLst>
              <a:ext uri="{FF2B5EF4-FFF2-40B4-BE49-F238E27FC236}">
                <a16:creationId xmlns:a16="http://schemas.microsoft.com/office/drawing/2014/main" id="{BAB20196-23C3-9D0D-E85C-BB2774DED461}"/>
              </a:ext>
            </a:extLst>
          </p:cNvPr>
          <p:cNvSpPr txBox="1">
            <a:spLocks/>
          </p:cNvSpPr>
          <p:nvPr/>
        </p:nvSpPr>
        <p:spPr>
          <a:xfrm>
            <a:off x="1209843" y="0"/>
            <a:ext cx="9175127" cy="1149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2438" indent="-4524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Hartwell Alt" panose="00000500000000000000" pitchFamily="50" charset="0"/>
              <a:buChar char="→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725" indent="-2682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2800" dirty="0">
              <a:latin typeface="Hartwell Alt" pitchFamily="2" charset="77"/>
              <a:ea typeface="Hartwell Alt" pitchFamily="2" charset="77"/>
            </a:endParaRPr>
          </a:p>
          <a:p>
            <a:pPr marL="0" indent="0">
              <a:buNone/>
            </a:pPr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Klubbsatsningar – goda exempel</a:t>
            </a:r>
          </a:p>
          <a:p>
            <a:pPr marL="0" indent="0">
              <a:buNone/>
            </a:pPr>
            <a:endParaRPr lang="sv-SE" sz="4000" b="1" dirty="0">
              <a:solidFill>
                <a:schemeClr val="accent4"/>
              </a:solidFill>
              <a:latin typeface="Hartwell Alt" pitchFamily="2" charset="77"/>
              <a:ea typeface="Hartwell Alt" pitchFamily="2" charset="77"/>
            </a:endParaRPr>
          </a:p>
          <a:p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Härnösands RC – översyn av medlemshantering #9</a:t>
            </a:r>
          </a:p>
          <a:p>
            <a:r>
              <a:rPr lang="sv-SE" sz="4000" b="1" dirty="0" err="1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Öviks</a:t>
            </a:r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 TK – Spelutveckling #2</a:t>
            </a:r>
            <a:endParaRPr lang="sv-SE" sz="2000" b="1" dirty="0">
              <a:solidFill>
                <a:schemeClr val="accent4"/>
              </a:solidFill>
              <a:latin typeface="Hartwell Alt" pitchFamily="2" charset="77"/>
              <a:ea typeface="Hartwell Alt" pitchFamily="2" charset="77"/>
            </a:endParaRPr>
          </a:p>
          <a:p>
            <a:r>
              <a:rPr lang="sv-SE" sz="4000" b="1" dirty="0">
                <a:solidFill>
                  <a:schemeClr val="accent4"/>
                </a:solidFill>
                <a:latin typeface="Hartwell Alt" pitchFamily="2" charset="77"/>
                <a:ea typeface="Hartwell Alt" pitchFamily="2" charset="77"/>
              </a:rPr>
              <a:t>Kalix TK – KM #3 (#11)</a:t>
            </a:r>
          </a:p>
          <a:p>
            <a:pPr marL="0" indent="0">
              <a:buNone/>
            </a:pPr>
            <a:br>
              <a:rPr lang="sv-SE" sz="2800" dirty="0">
                <a:latin typeface="Hartwell Alt" pitchFamily="2" charset="77"/>
                <a:ea typeface="Hartwell Alt" pitchFamily="2" charset="77"/>
              </a:rPr>
            </a:br>
            <a:r>
              <a:rPr lang="sv-SE" sz="2800" dirty="0">
                <a:latin typeface="Hartwell Alt" pitchFamily="2" charset="77"/>
                <a:ea typeface="Hartwell Alt" pitchFamily="2" charset="77"/>
              </a:rPr>
              <a:t> </a:t>
            </a:r>
          </a:p>
          <a:p>
            <a:pPr marL="0" indent="0">
              <a:buNone/>
            </a:pPr>
            <a:r>
              <a:rPr lang="sv-SE" sz="2800" dirty="0">
                <a:latin typeface="Hartwell Alt" pitchFamily="2" charset="77"/>
                <a:ea typeface="Hartwell Alt" pitchFamily="2" charset="77"/>
              </a:rPr>
              <a:t>			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FC2A0D3-300B-9B8F-D10B-8596C84A3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92" y="1503458"/>
            <a:ext cx="3451818" cy="5091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8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ma">
  <a:themeElements>
    <a:clrScheme name="Tennisförbundet">
      <a:dk1>
        <a:sysClr val="windowText" lastClr="000000"/>
      </a:dk1>
      <a:lt1>
        <a:sysClr val="window" lastClr="FFFFFF"/>
      </a:lt1>
      <a:dk2>
        <a:srgbClr val="7A45C1"/>
      </a:dk2>
      <a:lt2>
        <a:srgbClr val="ECD680"/>
      </a:lt2>
      <a:accent1>
        <a:srgbClr val="16169C"/>
      </a:accent1>
      <a:accent2>
        <a:srgbClr val="1C3AB5"/>
      </a:accent2>
      <a:accent3>
        <a:srgbClr val="040447"/>
      </a:accent3>
      <a:accent4>
        <a:srgbClr val="EDCF3C"/>
      </a:accent4>
      <a:accent5>
        <a:srgbClr val="F0F0F0"/>
      </a:accent5>
      <a:accent6>
        <a:srgbClr val="80BED8"/>
      </a:accent6>
      <a:hlink>
        <a:srgbClr val="040447"/>
      </a:hlink>
      <a:folHlink>
        <a:srgbClr val="040447"/>
      </a:folHlink>
    </a:clrScheme>
    <a:fontScheme name="Tennisförbundet">
      <a:majorFont>
        <a:latin typeface="Hartwell Alt Heavy"/>
        <a:ea typeface=""/>
        <a:cs typeface=""/>
      </a:majorFont>
      <a:minorFont>
        <a:latin typeface="Hartwell A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9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900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24D33AB0-2678-6444-A1F1-0E4BB461D322}" vid="{1A59F120-45F5-8A4F-A708-71F43C6B6AE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e23dd9-8d60-4fdb-bc39-c543f99b5aa4" xsi:nil="true"/>
    <lcf76f155ced4ddcb4097134ff3c332f xmlns="692c11b2-f69c-4fca-851f-bb34a76e62c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0FFEA74E30DE41BC04A5881C80AA7C" ma:contentTypeVersion="16" ma:contentTypeDescription="Skapa ett nytt dokument." ma:contentTypeScope="" ma:versionID="0bf83547ef0489a005532afe34a73595">
  <xsd:schema xmlns:xsd="http://www.w3.org/2001/XMLSchema" xmlns:xs="http://www.w3.org/2001/XMLSchema" xmlns:p="http://schemas.microsoft.com/office/2006/metadata/properties" xmlns:ns2="78e23dd9-8d60-4fdb-bc39-c543f99b5aa4" xmlns:ns3="692c11b2-f69c-4fca-851f-bb34a76e62c4" targetNamespace="http://schemas.microsoft.com/office/2006/metadata/properties" ma:root="true" ma:fieldsID="171f78d90c60f23676ad63bff9b6cc2d" ns2:_="" ns3:_="">
    <xsd:import namespace="78e23dd9-8d60-4fdb-bc39-c543f99b5aa4"/>
    <xsd:import namespace="692c11b2-f69c-4fca-851f-bb34a76e62c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23dd9-8d60-4fdb-bc39-c543f99b5a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9a1b524-486d-4395-b4a4-01eb6206147e}" ma:internalName="TaxCatchAll" ma:showField="CatchAllData" ma:web="78e23dd9-8d60-4fdb-bc39-c543f99b5a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c11b2-f69c-4fca-851f-bb34a76e6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b9827346-6ce8-44fd-a32b-fb4a5a9554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EC9EFB-FA27-458C-9A24-407C6D12F21E}">
  <ds:schemaRefs>
    <ds:schemaRef ds:uri="http://purl.org/dc/terms/"/>
    <ds:schemaRef ds:uri="78e23dd9-8d60-4fdb-bc39-c543f99b5aa4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92c11b2-f69c-4fca-851f-bb34a76e62c4"/>
  </ds:schemaRefs>
</ds:datastoreItem>
</file>

<file path=customXml/itemProps2.xml><?xml version="1.0" encoding="utf-8"?>
<ds:datastoreItem xmlns:ds="http://schemas.openxmlformats.org/officeDocument/2006/customXml" ds:itemID="{A253444B-56A2-44AF-8957-D31886145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F24AE5-6555-4FD2-8CCE-48D391075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e23dd9-8d60-4fdb-bc39-c543f99b5aa4"/>
    <ds:schemaRef ds:uri="692c11b2-f69c-4fca-851f-bb34a76e6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8289</TotalTime>
  <Words>630</Words>
  <Application>Microsoft Macintosh PowerPoint</Application>
  <PresentationFormat>Bredbild</PresentationFormat>
  <Paragraphs>177</Paragraphs>
  <Slides>13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2" baseType="lpstr">
      <vt:lpstr>Aptos</vt:lpstr>
      <vt:lpstr>Arial</vt:lpstr>
      <vt:lpstr>Courier New</vt:lpstr>
      <vt:lpstr>Hartwell Alt</vt:lpstr>
      <vt:lpstr>Hartwell Alt Heavy</vt:lpstr>
      <vt:lpstr>Hartwell Alt Semibold</vt:lpstr>
      <vt:lpstr>Shentox 11</vt:lpstr>
      <vt:lpstr>Shentox 13</vt:lpstr>
      <vt:lpstr>Office-tema</vt:lpstr>
      <vt:lpstr>Game Change 2030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Christer Sjöö</dc:creator>
  <cp:lastModifiedBy>Sophie Lindvall</cp:lastModifiedBy>
  <cp:revision>58</cp:revision>
  <dcterms:created xsi:type="dcterms:W3CDTF">2024-09-30T08:55:59Z</dcterms:created>
  <dcterms:modified xsi:type="dcterms:W3CDTF">2025-03-28T11:40:52Z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0x010100DF0FFEA74E30DE41BC04A5881C80AA7C</vt:lpwstr>
  </property>
  <property fmtid="{D5CDD505-2E9C-101B-9397-08002B2CF9AE}" pid="3" name="Order">
    <vt:r8>200</vt:r8>
  </property>
  <property fmtid="{D5CDD505-2E9C-101B-9397-08002B2CF9AE}" pid="4" name="MediaServiceImageTags">
    <vt:lpwstr/>
  </property>
</Properties>
</file>